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08" r:id="rId2"/>
    <p:sldMasterId id="2147483722" r:id="rId3"/>
    <p:sldMasterId id="2147483735" r:id="rId4"/>
  </p:sldMasterIdLst>
  <p:notesMasterIdLst>
    <p:notesMasterId r:id="rId40"/>
  </p:notesMasterIdLst>
  <p:sldIdLst>
    <p:sldId id="367" r:id="rId5"/>
    <p:sldId id="640" r:id="rId6"/>
    <p:sldId id="713" r:id="rId7"/>
    <p:sldId id="721" r:id="rId8"/>
    <p:sldId id="656" r:id="rId9"/>
    <p:sldId id="666" r:id="rId10"/>
    <p:sldId id="688" r:id="rId11"/>
    <p:sldId id="728" r:id="rId12"/>
    <p:sldId id="729" r:id="rId13"/>
    <p:sldId id="657" r:id="rId14"/>
    <p:sldId id="641" r:id="rId15"/>
    <p:sldId id="642" r:id="rId16"/>
    <p:sldId id="643" r:id="rId17"/>
    <p:sldId id="644" r:id="rId18"/>
    <p:sldId id="645" r:id="rId19"/>
    <p:sldId id="608" r:id="rId20"/>
    <p:sldId id="715" r:id="rId21"/>
    <p:sldId id="669" r:id="rId22"/>
    <p:sldId id="726" r:id="rId23"/>
    <p:sldId id="647" r:id="rId24"/>
    <p:sldId id="649" r:id="rId25"/>
    <p:sldId id="724" r:id="rId26"/>
    <p:sldId id="651" r:id="rId27"/>
    <p:sldId id="652" r:id="rId28"/>
    <p:sldId id="650" r:id="rId29"/>
    <p:sldId id="723" r:id="rId30"/>
    <p:sldId id="699" r:id="rId31"/>
    <p:sldId id="700" r:id="rId32"/>
    <p:sldId id="720" r:id="rId33"/>
    <p:sldId id="719" r:id="rId34"/>
    <p:sldId id="682" r:id="rId35"/>
    <p:sldId id="725" r:id="rId36"/>
    <p:sldId id="711" r:id="rId37"/>
    <p:sldId id="707" r:id="rId38"/>
    <p:sldId id="665" r:id="rId39"/>
  </p:sldIdLst>
  <p:sldSz cx="9144000" cy="6858000" type="screen4x3"/>
  <p:notesSz cx="6858000" cy="9144000"/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72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00CC"/>
    <a:srgbClr val="00CC00"/>
    <a:srgbClr val="9933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90" autoAdjust="0"/>
    <p:restoredTop sz="79574" autoAdjust="0"/>
  </p:normalViewPr>
  <p:slideViewPr>
    <p:cSldViewPr>
      <p:cViewPr varScale="1">
        <p:scale>
          <a:sx n="115" d="100"/>
          <a:sy n="115" d="100"/>
        </p:scale>
        <p:origin x="678" y="108"/>
      </p:cViewPr>
      <p:guideLst>
        <p:guide orient="horz" pos="1572"/>
        <p:guide pos="2880"/>
        <p:guide orient="horz" pos="2096"/>
      </p:guideLst>
    </p:cSldViewPr>
  </p:slideViewPr>
  <p:outlineViewPr>
    <p:cViewPr>
      <p:scale>
        <a:sx n="33" d="100"/>
        <a:sy n="33" d="100"/>
      </p:scale>
      <p:origin x="0" y="14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655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cm"/>
        </inkml:traceFormat>
        <inkml:channelProperties>
          <inkml:channelProperty channel="X" name="resolution" value="2226.01904" units="1/cm"/>
          <inkml:channelProperty channel="Y" name="resolution" value="3561.63013" units="1/cm"/>
          <inkml:channelProperty channel="F" name="resolution" value="2.84167" units="1/cm"/>
        </inkml:channelProperties>
      </inkml:inkSource>
      <inkml:timestamp xml:id="ts0" timeString="2015-09-08T03:20:17.517"/>
    </inkml:context>
    <inkml:brush xml:id="br0">
      <inkml:brushProperty name="width" value="0.04667" units="cm"/>
      <inkml:brushProperty name="height" value="0.0466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E440DA-19DB-4CC2-8A9C-A77345B1DC05}" emma:medium="tactile" emma:mode="ink">
          <msink:context xmlns:msink="http://schemas.microsoft.com/ink/2010/main" type="inkDrawing" rotatedBoundingBox="2402,7320 6794,6415 7053,7673 2661,8577" hotPoints="2518,7470 4751,6811 6985,7470 4751,8129" semanticType="enclosure" shapeName="Diamond"/>
        </emma:interpretation>
      </emma:emma>
    </inkml:annotationXML>
    <inkml:trace contextRef="#ctx0" brushRef="#br0">249 1230 38,'7'0'32,"0"0"-1,-7 0 14,0-7 0,0 7-15,0 0-9,0 0-2,0 0 7,0 0 3,0 0-8,0 0 5,0 0 0,0 0-5,0 0-10,0 0-7,8-6-3,32 0 3,27-18 0,15-13 0,18-10-2,-19-3-1,12-1-1,-27-3 3,1 7-3,-38 3 1,-10 16 0,14-3 0,-11 8-1,12-1 1,-8 1-2,7-2 1,0 2 0,-7 5 0,-11 4 0,11 3 0,-11 7-1,3-3 2,-10 0-1,-8 2 0,7-2 1,8 7-1,3-10 0,8 3 0,-11-4-1,11-2 1,7-5 0,8 2 0,-8 3-1,-18 6 2,-7 2-1,3 5 1,-11-7-1,7 7 1,-7-5 0,8-2-1,-1-5 0,-7 5 0,7-3 2,12-3-2,7 8-2,-11-6 2,3-2 0,-10 8-1,-8-2 4,14 3-3,5-10 0,3-3 0,-3 5-2,3-7 4,11 3-4,-14-3 2,3 7-1,4-1 1,-19 7 0,12 0-1,-12-4 1,0 4 0,12-1 0,-12 2 1,8-2-1,11-5 0,-7 1 0,3-6-1,-4 3 1,5 2 0,2-5 0,1 5 0,8-7-1,-12 7 0,-4-4 0,-3 2 0,-7 9-2,-8-2 5,0 7-1,11 0-2,-11 0 1,0-6 0,7 6-2,1-6 2,-1 2-2,19-2 2,-19-7 0,1 7-1,3 6 2,-11 0 0,0-6-1,0 6 0,0 0 0,7-6 1,1 6-2,-8 0 1,0 0-1,0 0-1,0 0 0,0 0-2,0 0 0,0 0 0,0 0 2,0 0 1,0 0 1,0 0 0,0 0 1,7 0-1,19 0-2,0 0 0,-4 0 2,-3 0-1,-5 0-2,5 0 1,14 0 2,1 0 1,6 6-1,16 0 1,-15 0 2,18-6-2,0 0 1,-18 0-2,7 0 1,-22 0-2,-11 0 2,-8 0-1,4 0 0,-3 0 0,17 0 1,5 0-2,14 0 1,5 0 0,-1 0-1,4 0 2,-12 0-1,-6 0-1,-12 0 2,-4 0-1,-10 0 0,-1 0-2,-7 0 2,0 0-1,0 0 0,8 0-2,17 0 2,1 0 1,15 0 1,-15 0-1,7 13 3,-3-7-3,3 4 0,1-4 1,-1 1-1,-7 5 0,0-5 0,-11-2-1,10 6-2,-10 1 3,4 0-1,-4-5 1,-1-1 0,-2 0 0,10 5 0,11-11 4,8 12-4,3-6 1,-3-6-1,-19 6 0,-3 2 0,-5-8 0,5 0-1,-4 5 1,18-5 1,0 5-1,1-5 0,-8 7 1,-12-7-1,12 0 0,-11 0 0,4 0 1,-12 0-2,1 0 1,-1 0 0,-7 4-1,0-4 1,0 0 0,7 0-1,-7 0-2,0 0 3,19 0 0,-12 7 0,19-7 3,-11 0-3,-4 0 1,-4 0-1,-7 0 1,0 0 0,0 0-1,0 0 0,0 0 0,0 0-1,0 5 1,0-5-2,0 0-1,0 0 3,8 0-2,-8 0 1,0 0 1,7 0 0,1 7 1,3-7-1,4 0 0,3 7 0,4-2 2,-3-5-2,-12 7 0,-7-7 0,0 0 0,0 0 3,0 0-2,0 0 0,0 0-1,0 0 0,0 0-2,15 0-1,-4 6 1,4-6 1,-8 6 3,1-6-3,-8 4 2,0-4-2,0 0 0,0 0 1,0 0 0,0 0 0,0 0 1,0 0 0,0 0-1,0 0-1,0 0 0,0 0 1,0 12-1,-30 1 2,-3-1 0,-8 0-1,-3 4 1,14-2 0,-3 10-2,7-7 0,0 13 1,-15-6 0,8 2-1,0-10 2,18-4 0,-4 0-1,4-7 0,1 9-1,-20-8 2,1 10 0,0-4-1,-1 7 0,1 4-1,0 1 1,7-6-1,4 6 2,3-6-2,4-7 1,-3 5-1,3-1 1,-4 8 1,-3-4-1,-4 9 0,-7-3-1,18-1 2,8-14-2,-4 5 1,11-10 0,-8 7 0,1-7-1,-12 13 2,5-8-1,-5 11 0,4-9 0,0-2 1,-3-3 0,10-2-1,1 2 1,-11-3-1,3 4 3,-11 4-3,0-1 0,4 1 0,3-5 0,-3 5 0,3 0-3,5-1 3,-5 7 0,-3-6 0,3 1-1,5-7 1,3-2 0,3 8 1,1-5-1,-1-2 0,-10 2 0,3 0 3,-11 5-3,11 4 0,-11-3-3,-7 5 6,7-7-6,4 7 3,-4 1 3,11-7-6,4 6 3,4-6-1,-1 0 1,1-6 0,-1 4 0,8-3 0,-11 5 0,4-6 0,0 6 0,-1-8 4,-10 10-7,10-9 3,1 7 0,-19 0 0,11-1 0,-3 2 3,3-7-3,15 0 0,-11 0-3,11-6 6,0 0-6,-8 0 6,-7 8-3,-3-4 0,-4 13 0,3-5 0,4 7 0,-3-5 0,18-9-3,-8-1 2,8 3 1,0-2 1,0-5-2,0 0 2,0 0 2,-14 0-3,3 7 1,-12 5-2,12-7 1,4 2 0,-1 0 0,8-1 0,-7-6 0,-12 4 0,5-4 0,6 6 1,-3 0 0,11-6-1,0 6 0,-7-6 0,7 0 0,-8 0 0,-6 6-1,-5 1 2,-7 5-1,11-8 0,15 3-1,0 0 1,0-7-1,0 0 1,0 0 1,0 0 0,0 0-1,-7 0 2,7 5-3,0-5 0,0 0 1,0 5 0,0-5-1,0 0 1,0 7 0,0 0-4,0-2 3,0 6 0,0-4 1,0-3 1,0 4-1,0-8 0,0 0 1,0 0-1,0 0 3,0 0 0,0 0-2,0 0 0,0 0 0,0 0-2,0 0 0,0 0 0,0 0 1,0 0 2,0 0-1,0 0 4,0 0-2,0 0 1,0 0 0,0 0 3,0 0-3,-7 0-1,-12 0 1,12 0-1,-12 0-3,12 0 1,-8 0 1,4 0-1,-4 0-1,-11 0 0,11 0 1,-18 0-2,0-8 1,-1 4 0,12-3 0,-4 3 0,8-3 1,3 7-1,-4 0 0,4 0 0,1-5 0,-5-2 0,4 7 0,-18-7 0,7 7 0,0 0 0,4 0 0,-4 0-1,0 0 1,-7 0 0,25-5 0,1 5 0,0 0 1,7 0-1,0 0 0,-8-5 1,8 5 1,-11-7-1,4 7-1,-19-7 0,11 3-1,-11-2 1,-7 0 0,18 6 0,-11-7 0,-7 1 0,10 0-1,-10 0 1,7 0 0,11 2 0,4 4 0,4 0 1,0-6 0,-8 6-1,4-7 0,-12 7 0,-3-7-1,19 7 1,-11-5 1,3 5-3,-4 0 2,-3 0 1,-19-7-2,15 7 1,-7 0 0,7-5 0,11 5-1,-18 0 1,7 0 0,-7 0-1,-1 0 2,27-7 1,-8 7-2,-3-5 1,10 5-1,1 0 0,7-7 0,-7 7 0,-12 0 0,4 0-1,-3 0 0,-5 0 0,5 0 1,11 0-1,7 0 2,0 0-1,0-4 0,-8 4 1,8 0-2,-11 0 2,4 0 0,-1 0-2,1 0 1,-12 0 0,12 0 0,-8-5 0,-3 5-1,10 0 0,-7-8 1,4 8 0,-11 0 0,11 0 0,-4 0-1,8 0 1,-12 0 0,19 0 0,0 0 0,-7 0 0,7 0-1,-8 0 2,1 0-1,-4 0 0,11-13 0,-15 13 0,-11 0 0,-7-5 0,0 5 0,10 0-1,5 0 1,10 0 0,8 0 0,-7 0 0,-11-7 1,3 7-1,0 0 0,-11-5 0,19 5 0,-5 0 0,5-7 0,7 7 0,-7 0 0,-1 0-1,-3 0 1,-4 0 0,8 0 0,-12 0 0,12 0 1,0 0-1,-12 0-1,19 0 1,0 0 0,-7 0 0,7 0 1,0 0-2,-8 0 2,8-6 0,0 6-1,-7 0 0,7 0 0,0 0 0,0 0 0,0 0 0,0 0 0,0 0 0,-8 0 0,-10 0 1,11-4-2,-1 4 1,8 0 1,0-7-1,-11 3 0,11 4 0,-7-8 0,7 8 0,0 0 0,0 0 0,0 0 0,-8 0 0,1 0 1,-1-6 0,-3 0-2,11 0 1,-7 6 0,0 0 0,-1-6-1,8 6 1,0 0 0,0 0 0,-11 0 0,4 0 0,-1-7 0,1 7 0,-4 0 0,11 0 0,0 0 0,0 0 0,0 0 0,0 0 0,0 0 0,0 0 0,0 0 1,0 0-1,0 0 0,0 0 0,0-4 0,0 4 0,0 0 1,0-7 0,-8 7-1,1 0 0,-1 0-1,8 0 0,0 0-1,0 0 1,0 0 0,0 0-2,0 0 2,0 0 1,0 0 0,0 0 2,0 0 1,0 0-2,0 0 0,0 0-1,0 0 0,0 0-2,0 0-2,8-5 3,18-2 1,-4 1 0,4 0 0,-19 1 0,12-2 0,-19 0 0,0 3 1,7-2-1,1 6 1,-1-6-1,4 6 0,-11 0-1,0 0 1,15-6 0,-8 6-1,4-6 0,4 0 0,-15-1 1,0 7-1,8 0 1,-8 0 0,0 0 0,0-6 0,0 6 0,7 0-1,12-4 0,-12-2 0,-7-1 1,7 7 0,-7-5 0,0 5 0,0 0 0,0 0 0,0 0-2,0 0 1,12 0 0,-5 0 0,-7-7 0,0 7 2,7 0 0,-7-5-1,8 5 2,-8 0-2,0 0-1,0 0 1,0 0-1,0 0 0,0 0 1,7 0 0,4 0 0,4-7 0,4 0 0,-5 3 0,-6-8 0,3 4 0,-11 4 2,7-3-2,-7 1 1,0 6 1,8 0-2,-8 0 0,0 0 0,0 0-2,0 0 2,0-6 0,0 6 0,0 0 0,7 0 0,-7 0 0,0 0 0,0 0-1,0 0 1,0 0 0,0 0 1,0 0-1,0 0-1,0 0 0,0 0 1,0 0-1,0 0 1,0 0 0,0 0 1,0-6 0,0 6-1,0 0 1,0 0 1,0 0-2,0 0-2,0 0 0,0 0-7,0-4-19,0 4-20,0 0-45,0 0-52</inkml:trace>
  </inkml:traceGroup>
</inkml:ink>
</file>

<file path=ppt/ink/ink2.xml><?xml version="1.0" encoding="utf-8"?>
<inkml:ink xmlns:inkml="http://www.w3.org/2003/InkML">
  <inkml:definitions/>
  <inkml:traceGroup>
    <inkml:annotationXML>
      <emma:emma xmlns:emma="http://www.w3.org/2003/04/emma" version="1.0">
        <emma:interpretation id="{CC8B818D-EF28-42F4-A0F8-011E262C63C7}" emma:medium="tactile" emma:mode="ink">
          <msink:context xmlns:msink="http://schemas.microsoft.com/ink/2010/main" type="writingRegion" rotatedBoundingBox="10146,6319 15195,6319 15195,8865 10146,8865"/>
        </emma:interpretation>
      </emma:emma>
    </inkml:annotationXML>
  </inkml:traceGroup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08008F-8C0F-4F63-86DC-E7B67385E4BD}" type="datetimeFigureOut">
              <a:rPr lang="en-US" smtClean="0"/>
              <a:pPr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38DAD-5F37-4EA5-A798-26ED1E4539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64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051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4" tIns="44947" rIns="89894" bIns="44947" anchor="ctr"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24769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96D5D4-22D0-4CEE-9E6F-B8E699F38C5B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3181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18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466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F66723CE-4C80-493B-8A89-50FE2DAAD117}" type="slidenum">
              <a:rPr lang="en-US" altLang="en-US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71912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36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98CDA-3B17-474A-B08F-ABE41D3AA3C8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6113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6928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74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306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3069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916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50" y="76200"/>
            <a:ext cx="8521700" cy="7016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15913" y="1066800"/>
            <a:ext cx="4178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5" y="1066800"/>
            <a:ext cx="4179887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AB06D3-B05B-45A3-AC9A-2D4D324E0D9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972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65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770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441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731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311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615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3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319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51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1441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460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0806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561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186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38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56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611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6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7523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4239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0839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9593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561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80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9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5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7507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7906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269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7082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3869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339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4267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833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044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19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32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33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583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67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721" r:id="rId12"/>
    <p:sldLayoutId id="2147483748" r:id="rId1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889000"/>
            <a:ext cx="129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vertLeftWhite2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3891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37795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49987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60832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485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9372599" y="889000"/>
            <a:ext cx="137056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prstClr val="black"/>
                </a:solidFill>
              </a:rPr>
              <a:t>Template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block2x2White1</a:t>
            </a:r>
          </a:p>
          <a:p>
            <a:endParaRPr lang="en-US" sz="1400" dirty="0" smtClean="0">
              <a:solidFill>
                <a:prstClr val="black"/>
              </a:solidFill>
            </a:endParaRPr>
          </a:p>
          <a:p>
            <a:r>
              <a:rPr lang="en-US" sz="1400" dirty="0" smtClean="0">
                <a:solidFill>
                  <a:prstClr val="black"/>
                </a:solidFill>
              </a:rPr>
              <a:t>Ordering of</a:t>
            </a:r>
            <a:r>
              <a:rPr lang="en-US" sz="1400" baseline="0" dirty="0" smtClean="0">
                <a:solidFill>
                  <a:prstClr val="black"/>
                </a:solidFill>
              </a:rPr>
              <a:t> </a:t>
            </a:r>
          </a:p>
          <a:p>
            <a:r>
              <a:rPr lang="en-US" sz="1400" baseline="0" dirty="0" smtClean="0">
                <a:solidFill>
                  <a:prstClr val="black"/>
                </a:solidFill>
              </a:rPr>
              <a:t>buttons is</a:t>
            </a:r>
            <a:r>
              <a:rPr lang="en-US" sz="1400" dirty="0" smtClean="0">
                <a:solidFill>
                  <a:prstClr val="black"/>
                </a:solidFill>
              </a:rPr>
              <a:t>: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13</a:t>
            </a:r>
          </a:p>
          <a:p>
            <a:r>
              <a:rPr lang="en-US" sz="1400" dirty="0" smtClean="0">
                <a:solidFill>
                  <a:prstClr val="black"/>
                </a:solidFill>
              </a:rPr>
              <a:t>24</a:t>
            </a:r>
            <a:endParaRPr lang="en-US" sz="1400" dirty="0">
              <a:solidFill>
                <a:prstClr val="black"/>
              </a:solidFill>
            </a:endParaRPr>
          </a:p>
        </p:txBody>
      </p:sp>
      <p:pic>
        <p:nvPicPr>
          <p:cNvPr id="13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524256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268224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68224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Tarun Singh\Desktop\whiteRadio.jpg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5242560"/>
            <a:ext cx="254471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3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CFE4B-17F2-49B1-A8CD-48A7230178B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3/25/2019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3A558-56C3-499B-89A2-59E5853E6BB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448354" y="6577190"/>
            <a:ext cx="7665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black"/>
                </a:solidFill>
              </a:rPr>
              <a:t>Andrew Ng</a:t>
            </a:r>
            <a:endParaRPr 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13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5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tags" Target="../tags/tag6.xml"/><Relationship Id="rId7" Type="http://schemas.openxmlformats.org/officeDocument/2006/relationships/image" Target="../media/image1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8" Type="http://schemas.openxmlformats.org/officeDocument/2006/relationships/image" Target="../media/image160.png"/><Relationship Id="rId26" Type="http://schemas.openxmlformats.org/officeDocument/2006/relationships/image" Target="../media/image20.png"/><Relationship Id="rId3" Type="http://schemas.openxmlformats.org/officeDocument/2006/relationships/tags" Target="../tags/tag9.xml"/><Relationship Id="rId21" Type="http://schemas.openxmlformats.org/officeDocument/2006/relationships/customXml" Target="../ink/ink2.xml"/><Relationship Id="rId7" Type="http://schemas.openxmlformats.org/officeDocument/2006/relationships/image" Target="../media/image21.jpeg"/><Relationship Id="rId12" Type="http://schemas.openxmlformats.org/officeDocument/2006/relationships/image" Target="../media/image24.png"/><Relationship Id="rId17" Type="http://schemas.openxmlformats.org/officeDocument/2006/relationships/image" Target="../media/image150.png"/><Relationship Id="rId25" Type="http://schemas.openxmlformats.org/officeDocument/2006/relationships/image" Target="../media/image20.emf"/><Relationship Id="rId2" Type="http://schemas.openxmlformats.org/officeDocument/2006/relationships/tags" Target="../tags/tag8.xml"/><Relationship Id="rId16" Type="http://schemas.openxmlformats.org/officeDocument/2006/relationships/image" Target="../media/image140.png"/><Relationship Id="rId20" Type="http://schemas.openxmlformats.org/officeDocument/2006/relationships/image" Target="../media/image17.emf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3.png"/><Relationship Id="rId5" Type="http://schemas.openxmlformats.org/officeDocument/2006/relationships/tags" Target="../tags/tag11.xml"/><Relationship Id="rId15" Type="http://schemas.openxmlformats.org/officeDocument/2006/relationships/image" Target="../media/image130.png"/><Relationship Id="rId10" Type="http://schemas.openxmlformats.org/officeDocument/2006/relationships/image" Target="../media/image19.png"/><Relationship Id="rId19" Type="http://schemas.openxmlformats.org/officeDocument/2006/relationships/customXml" Target="../ink/ink1.xml"/><Relationship Id="rId4" Type="http://schemas.openxmlformats.org/officeDocument/2006/relationships/tags" Target="../tags/tag10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4.xml"/><Relationship Id="rId7" Type="http://schemas.openxmlformats.org/officeDocument/2006/relationships/image" Target="../media/image24.png"/><Relationship Id="rId12" Type="http://schemas.openxmlformats.org/officeDocument/2006/relationships/image" Target="../media/image3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5.jpeg"/><Relationship Id="rId11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1.png"/><Relationship Id="rId4" Type="http://schemas.openxmlformats.org/officeDocument/2006/relationships/tags" Target="../tags/tag15.xml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2.xml"/><Relationship Id="rId7" Type="http://schemas.openxmlformats.org/officeDocument/2006/relationships/image" Target="../media/image1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3.xml"/><Relationship Id="rId9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39.png"/><Relationship Id="rId12" Type="http://schemas.openxmlformats.org/officeDocument/2006/relationships/image" Target="../media/image19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60.png"/><Relationship Id="rId11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00.png"/><Relationship Id="rId4" Type="http://schemas.openxmlformats.org/officeDocument/2006/relationships/tags" Target="../tags/tag2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42.png"/><Relationship Id="rId18" Type="http://schemas.openxmlformats.org/officeDocument/2006/relationships/image" Target="../media/image450.png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23.png"/><Relationship Id="rId2" Type="http://schemas.openxmlformats.org/officeDocument/2006/relationships/tags" Target="../tags/tag29.xml"/><Relationship Id="rId20" Type="http://schemas.openxmlformats.org/officeDocument/2006/relationships/image" Target="../media/image47.pn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19.png"/><Relationship Id="rId5" Type="http://schemas.openxmlformats.org/officeDocument/2006/relationships/tags" Target="../tags/tag32.xml"/><Relationship Id="rId10" Type="http://schemas.openxmlformats.org/officeDocument/2006/relationships/image" Target="../media/image18.png"/><Relationship Id="rId19" Type="http://schemas.openxmlformats.org/officeDocument/2006/relationships/image" Target="../media/image46.png"/><Relationship Id="rId4" Type="http://schemas.openxmlformats.org/officeDocument/2006/relationships/tags" Target="../tags/tag31.xml"/><Relationship Id="rId9" Type="http://schemas.openxmlformats.org/officeDocument/2006/relationships/image" Target="../media/image37.jpeg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9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8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image" Target="../media/image5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2006600"/>
            <a:ext cx="7086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Dimensionality  Reduction</a:t>
            </a:r>
          </a:p>
        </p:txBody>
      </p:sp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Dimensionality Reduction</a:t>
            </a:r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228600" y="1447800"/>
            <a:ext cx="8610600" cy="48768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285750" indent="-285750" eaLnBrk="1" hangingPunct="1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r>
              <a:rPr lang="en-US" sz="2400" b="0" dirty="0" smtClean="0">
                <a:solidFill>
                  <a:srgbClr val="000000"/>
                </a:solidFill>
                <a:latin typeface="Arial" pitchFamily="34" charset="0"/>
              </a:rPr>
              <a:t>Mapping </a:t>
            </a:r>
            <a:r>
              <a:rPr lang="en-US" sz="2400" b="0" dirty="0">
                <a:solidFill>
                  <a:srgbClr val="000000"/>
                </a:solidFill>
                <a:latin typeface="Arial" pitchFamily="34" charset="0"/>
              </a:rPr>
              <a:t>the data into a </a:t>
            </a:r>
            <a:r>
              <a:rPr lang="en-US" sz="2400" b="0" i="1" dirty="0">
                <a:solidFill>
                  <a:srgbClr val="FF0000"/>
                </a:solidFill>
                <a:latin typeface="Arial" pitchFamily="34" charset="0"/>
              </a:rPr>
              <a:t>lower-dimensional</a:t>
            </a:r>
            <a:r>
              <a:rPr lang="en-US" sz="2400" b="0" i="1" dirty="0">
                <a:solidFill>
                  <a:srgbClr val="000000"/>
                </a:solidFill>
                <a:latin typeface="Arial" pitchFamily="34" charset="0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Arial" pitchFamily="34" charset="0"/>
              </a:rPr>
              <a:t>space.</a:t>
            </a:r>
          </a:p>
          <a:p>
            <a:pPr marL="285750" indent="-285750" eaLnBrk="1" hangingPunct="1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endParaRPr lang="en-US" sz="2400" b="0" dirty="0">
              <a:solidFill>
                <a:srgbClr val="000000"/>
              </a:solidFill>
              <a:latin typeface="Arial" pitchFamily="34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endParaRPr lang="en-US" sz="2400" b="0" dirty="0">
              <a:solidFill>
                <a:srgbClr val="000000"/>
              </a:solidFill>
              <a:latin typeface="Arial" pitchFamily="34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000000"/>
              </a:buClr>
              <a:buFont typeface="Arial" pitchFamily="34" charset="0"/>
              <a:buChar char="•"/>
              <a:defRPr/>
            </a:pPr>
            <a:endParaRPr lang="en-US" sz="2400" b="0" dirty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  <a:buClr>
                <a:srgbClr val="000000"/>
              </a:buClr>
              <a:defRPr/>
            </a:pPr>
            <a:endParaRPr lang="en-US" sz="2400" b="0" dirty="0">
              <a:solidFill>
                <a:srgbClr val="000000"/>
              </a:solidFill>
              <a:latin typeface="Arial" pitchFamily="34" charset="0"/>
            </a:endParaRPr>
          </a:p>
          <a:p>
            <a:pPr eaLnBrk="1" hangingPunct="1">
              <a:spcBef>
                <a:spcPct val="20000"/>
              </a:spcBef>
              <a:buClr>
                <a:srgbClr val="000000"/>
              </a:buClr>
              <a:defRPr/>
            </a:pPr>
            <a:endParaRPr lang="en-US" sz="2400" b="0" kern="0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27078" y="2347317"/>
                <a:ext cx="71067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b="0" i="1" smtClean="0">
                          <a:latin typeface="Cambria Math"/>
                        </a:rPr>
                        <m:t>𝑥</m:t>
                      </m:r>
                      <m:r>
                        <a:rPr lang="en-NZ" sz="2400" b="0" i="1" baseline="-25000" smtClean="0">
                          <a:latin typeface="Cambria Math"/>
                        </a:rPr>
                        <m:t>1</m:t>
                      </m:r>
                      <m:r>
                        <a:rPr lang="en-NZ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2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NZ" sz="2400" b="0" i="1" baseline="-25000" smtClean="0">
                              <a:latin typeface="Cambria Math"/>
                            </a:rPr>
                            <m:t>1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NZ" sz="2400" b="0" i="1" baseline="-25000" smtClean="0">
                              <a:latin typeface="Cambria Math"/>
                            </a:rPr>
                            <m:t>2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NZ" sz="2400" b="0" i="1" baseline="-25000" smtClean="0">
                              <a:latin typeface="Cambria Math"/>
                            </a:rPr>
                            <m:t>3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NZ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sz="24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NZ" sz="2400" b="0" i="1" smtClean="0">
                                  <a:latin typeface="Cambria Math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NZ" sz="2400" b="0" i="1" baseline="-25000" smtClean="0">
                          <a:latin typeface="Cambria Math"/>
                        </a:rPr>
                        <m:t> 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NZ" sz="2400" b="0" i="1" baseline="-25000" smtClean="0"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NZ" sz="2400" b="0" i="1" baseline="-25000" smtClean="0">
                              <a:latin typeface="Cambria Math"/>
                              <a:ea typeface="Cambria Math"/>
                            </a:rPr>
                            <m:t>1</m:t>
                          </m:r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,</m:t>
                          </m:r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𝑏</m:t>
                          </m:r>
                          <m:r>
                            <a:rPr lang="en-NZ" sz="2400" b="0" i="1" baseline="-25000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NZ" sz="2400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NZ" sz="2400" b="0" i="1" smtClean="0"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NZ" sz="2400" b="0" i="1" smtClean="0">
                                  <a:latin typeface="Cambria Math"/>
                                  <a:ea typeface="Cambria Math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NZ" sz="2400" b="0" i="1" baseline="-25000" smtClean="0">
                          <a:latin typeface="Cambria Math"/>
                          <a:ea typeface="Cambria Math"/>
                        </a:rPr>
                        <m:t>  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𝑁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78" y="1760487"/>
                <a:ext cx="7106754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972" y="3605398"/>
            <a:ext cx="8229600" cy="2641599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rgbClr val="FF0000"/>
                </a:solidFill>
              </a:rPr>
              <a:t>Linear</a:t>
            </a:r>
            <a:r>
              <a:rPr lang="en-US" sz="2400" dirty="0" smtClean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combinations </a:t>
            </a:r>
            <a:r>
              <a:rPr lang="en-US" sz="2400" dirty="0" smtClean="0">
                <a:solidFill>
                  <a:srgbClr val="000000"/>
                </a:solidFill>
              </a:rPr>
              <a:t>of original features are </a:t>
            </a:r>
            <a:r>
              <a:rPr lang="en-US" sz="2400" dirty="0">
                <a:solidFill>
                  <a:srgbClr val="000000"/>
                </a:solidFill>
              </a:rPr>
              <a:t>particularly attractive because they are simple to compute and analytically </a:t>
            </a:r>
            <a:r>
              <a:rPr lang="en-US" sz="2400" dirty="0" smtClean="0">
                <a:solidFill>
                  <a:srgbClr val="000000"/>
                </a:solidFill>
              </a:rPr>
              <a:t>tractable</a:t>
            </a:r>
          </a:p>
          <a:p>
            <a:pPr eaLnBrk="1" hangingPunct="1">
              <a:defRPr/>
            </a:pPr>
            <a:endParaRPr lang="en-US" altLang="en-US" sz="2400" u="sng" dirty="0" smtClean="0">
              <a:solidFill>
                <a:srgbClr val="FF0000"/>
              </a:solidFill>
              <a:latin typeface="NimbusSanL-Regu"/>
            </a:endParaRPr>
          </a:p>
          <a:p>
            <a:pPr eaLnBrk="1" hangingPunct="1">
              <a:defRPr/>
            </a:pPr>
            <a:r>
              <a:rPr lang="en-US" altLang="en-US" sz="2400" dirty="0" smtClean="0">
                <a:latin typeface="NimbusSanL-Regu"/>
              </a:rPr>
              <a:t>Given </a:t>
            </a:r>
            <a:r>
              <a:rPr lang="en-US" altLang="en-US" sz="2400" dirty="0" smtClean="0">
                <a:solidFill>
                  <a:srgbClr val="00B050"/>
                </a:solidFill>
                <a:latin typeface="CMBX12"/>
              </a:rPr>
              <a:t>x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l-GR" altLang="en-US" sz="2400" dirty="0" smtClean="0">
                <a:latin typeface="CMBX12"/>
              </a:rPr>
              <a:t>ϵ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n-US" altLang="en-US" sz="2400" dirty="0" smtClean="0">
                <a:latin typeface="MSBM10"/>
              </a:rPr>
              <a:t>R</a:t>
            </a:r>
            <a:r>
              <a:rPr lang="en-US" altLang="en-US" sz="2400" baseline="30000" dirty="0" smtClean="0">
                <a:latin typeface="MSBM10"/>
              </a:rPr>
              <a:t>N</a:t>
            </a:r>
            <a:r>
              <a:rPr lang="en-US" altLang="en-US" sz="2400" dirty="0" smtClean="0">
                <a:latin typeface="NimbusSanL-Regu"/>
              </a:rPr>
              <a:t>, the goal is to find an N x K transformation matrix </a:t>
            </a:r>
            <a:r>
              <a:rPr lang="en-US" altLang="en-US" sz="2400" dirty="0" smtClean="0">
                <a:solidFill>
                  <a:srgbClr val="FF0000"/>
                </a:solidFill>
                <a:latin typeface="NimbusSanL-Regu"/>
              </a:rPr>
              <a:t>U</a:t>
            </a:r>
            <a:r>
              <a:rPr lang="en-US" altLang="en-US" sz="2400" dirty="0" smtClean="0">
                <a:latin typeface="CMBX12"/>
              </a:rPr>
              <a:t> </a:t>
            </a:r>
            <a:r>
              <a:rPr lang="en-US" altLang="en-US" sz="2400" dirty="0" smtClean="0">
                <a:latin typeface="NimbusSanL-Regu"/>
              </a:rPr>
              <a:t>such that: </a:t>
            </a:r>
          </a:p>
          <a:p>
            <a:pPr eaLnBrk="1" hangingPunct="1">
              <a:defRPr/>
            </a:pPr>
            <a:endParaRPr lang="en-NZ" altLang="en-US" sz="2400" dirty="0" smtClean="0">
              <a:solidFill>
                <a:srgbClr val="FF0000"/>
              </a:solidFill>
              <a:latin typeface="NimbusSanL-Regu"/>
            </a:endParaRPr>
          </a:p>
          <a:p>
            <a:pPr eaLnBrk="1" hangingPunct="1">
              <a:defRPr/>
            </a:pPr>
            <a:endParaRPr lang="en-US" altLang="en-US" sz="2400" dirty="0">
              <a:solidFill>
                <a:srgbClr val="FF0000"/>
              </a:solidFill>
              <a:latin typeface="NimbusSanL-Regu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61205" y="6085274"/>
                <a:ext cx="4070345" cy="46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b="0" i="1" smtClean="0">
                          <a:latin typeface="Cambria Math"/>
                        </a:rPr>
                        <m:t>𝑧</m:t>
                      </m:r>
                      <m:r>
                        <a:rPr lang="en-NZ" sz="24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NZ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𝑈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</a:rPr>
                            <m:t>𝑇</m:t>
                          </m:r>
                        </m:sup>
                      </m:sSup>
                      <m:r>
                        <a:rPr lang="en-NZ" sz="24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𝑥</m:t>
                      </m:r>
                      <m:r>
                        <a:rPr lang="en-NZ" sz="2400" b="0" i="1" smtClean="0">
                          <a:latin typeface="Cambria Math"/>
                        </a:rPr>
                        <m:t> ∈</m:t>
                      </m:r>
                      <m:sSup>
                        <m:sSupPr>
                          <m:ctrlPr>
                            <a:rPr lang="en-NZ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𝑘</m:t>
                          </m:r>
                        </m:sup>
                      </m:sSup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NZ" sz="2400" b="0" i="1" smtClean="0">
                          <a:latin typeface="Cambria Math"/>
                        </a:rPr>
                        <m:t>𝑤h𝑒𝑟𝑒</m:t>
                      </m:r>
                      <m:r>
                        <a:rPr lang="en-NZ" sz="2400" b="0" i="1" smtClean="0">
                          <a:latin typeface="Cambria Math"/>
                        </a:rPr>
                        <m:t> </m:t>
                      </m:r>
                      <m:r>
                        <a:rPr lang="en-NZ" sz="2400" b="0" i="1" smtClean="0">
                          <a:latin typeface="Cambria Math"/>
                        </a:rPr>
                        <m:t>𝐾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≪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𝑁</m:t>
                      </m:r>
                    </m:oMath>
                  </m:oMathPara>
                </a14:m>
                <a:endParaRPr lang="en-NZ" sz="2400" b="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1205" y="6085274"/>
                <a:ext cx="4070345" cy="46820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330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1" y="76201"/>
            <a:ext cx="3962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Dimensionality reduction intuition: 2D to 1D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1405494" y="1359316"/>
            <a:ext cx="11064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219200" y="4802743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16" y="4953001"/>
            <a:ext cx="222885" cy="20066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67752" y="1677352"/>
            <a:ext cx="304800" cy="1504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11286" y="1295401"/>
            <a:ext cx="375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Reduce data from </a:t>
            </a:r>
          </a:p>
          <a:p>
            <a:r>
              <a:rPr lang="en-US" sz="2800" dirty="0" smtClean="0"/>
              <a:t>2D to 1D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81000" y="5417979"/>
                <a:ext cx="6438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NZ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NZ" dirty="0" smtClean="0"/>
                  <a:t>: amount of time a student spent studying for BIT at OP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NZ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NZ" dirty="0" smtClean="0"/>
                  <a:t>: BIT average grade of the student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063484"/>
                <a:ext cx="6438900" cy="646331"/>
              </a:xfrm>
              <a:prstGeom prst="rect">
                <a:avLst/>
              </a:prstGeom>
              <a:blipFill rotWithShape="1">
                <a:blip r:embed="rId6"/>
                <a:stretch>
                  <a:fillRect l="-284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/>
          <p:nvPr/>
        </p:nvCxnSpPr>
        <p:spPr>
          <a:xfrm flipV="1">
            <a:off x="1524001" y="1359316"/>
            <a:ext cx="2860357" cy="31884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934172">
            <a:off x="4058749" y="2925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</a:rPr>
              <a:t>IT expertise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8200" y="3666139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 smtClean="0">
                <a:solidFill>
                  <a:srgbClr val="FF0000"/>
                </a:solidFill>
              </a:rPr>
              <a:t>Do not confuse with linear regression!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4267200" y="1524000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3810000" y="2006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3352800" y="20822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3124200" y="26918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2667000" y="2743200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/>
          <p:cNvSpPr/>
          <p:nvPr/>
        </p:nvSpPr>
        <p:spPr>
          <a:xfrm>
            <a:off x="2209800" y="3149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/>
          <p:cNvSpPr/>
          <p:nvPr/>
        </p:nvSpPr>
        <p:spPr>
          <a:xfrm>
            <a:off x="1981200" y="4041324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/>
          <p:cNvSpPr/>
          <p:nvPr/>
        </p:nvSpPr>
        <p:spPr>
          <a:xfrm>
            <a:off x="1447800" y="39872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H="1" flipV="1">
            <a:off x="1405494" y="1359316"/>
            <a:ext cx="11064" cy="369782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>
            <a:off x="1219200" y="4802743"/>
            <a:ext cx="33528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10200" y="5580952"/>
            <a:ext cx="335280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395" y="5715000"/>
            <a:ext cx="192405" cy="20066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11286" y="1295401"/>
            <a:ext cx="3751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Reduce data from </a:t>
            </a:r>
          </a:p>
          <a:p>
            <a:r>
              <a:rPr lang="en-US" sz="2800" dirty="0" smtClean="0"/>
              <a:t>2D to 1D</a:t>
            </a:r>
            <a:endParaRPr lang="en-US" sz="2800" dirty="0"/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5057141"/>
            <a:ext cx="222885" cy="2006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1552" y="1474154"/>
            <a:ext cx="304800" cy="15049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524001" y="1359316"/>
            <a:ext cx="2860357" cy="31884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503193" y="3327992"/>
                <a:ext cx="4453976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NZ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NZ" sz="2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NZ" sz="2400" b="0" i="1" baseline="-25000" smtClean="0">
                                <a:latin typeface="Cambria Math"/>
                              </a:rPr>
                              <m:t>1</m:t>
                            </m:r>
                            <m:r>
                              <a:rPr lang="en-NZ" sz="2400" b="0" i="1" smtClean="0">
                                <a:latin typeface="Cambria Math"/>
                              </a:rPr>
                              <m:t>,</m:t>
                            </m:r>
                            <m:r>
                              <a:rPr lang="en-NZ" sz="2400" b="0" i="1" smtClean="0">
                                <a:latin typeface="Cambria Math"/>
                              </a:rPr>
                              <m:t>𝑥</m:t>
                            </m:r>
                            <m:r>
                              <a:rPr lang="en-NZ" sz="2400" b="0" i="1" baseline="-25000" smtClean="0">
                                <a:latin typeface="Cambria Math"/>
                              </a:rPr>
                              <m:t>2</m:t>
                            </m:r>
                          </m:e>
                        </m:d>
                        <m:r>
                          <a:rPr lang="en-NZ" sz="2400" b="0" i="1" smtClean="0">
                            <a:latin typeface="Cambria Math"/>
                          </a:rPr>
                          <m:t>= </m:t>
                        </m:r>
                        <m:r>
                          <a:rPr lang="en-NZ" sz="24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NZ" sz="2400" b="0" i="1" smtClean="0">
                            <a:latin typeface="Cambria Math"/>
                          </a:rPr>
                          <m:t>(1)</m:t>
                        </m:r>
                      </m:sup>
                    </m:sSup>
                    <m:r>
                      <a:rPr lang="en-US" sz="240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NZ" sz="2400" b="0" i="1" smtClean="0">
                        <a:latin typeface="Cambria Math"/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n-NZ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2400" b="0" i="1" smtClean="0">
                            <a:latin typeface="Cambria Math"/>
                            <a:ea typeface="Cambria Math"/>
                          </a:rPr>
                          <m:t>ℝ</m:t>
                        </m:r>
                      </m:e>
                      <m:sup>
                        <m:r>
                          <a:rPr lang="en-NZ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NZ" sz="2400" b="0" i="1" smtClean="0">
                        <a:latin typeface="Cambria Math"/>
                        <a:ea typeface="Cambria Math"/>
                      </a:rPr>
                      <m:t>→</m:t>
                    </m:r>
                    <m:sSup>
                      <m:sSupPr>
                        <m:ctrlPr>
                          <a:rPr lang="en-NZ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2400" b="0" i="1" smtClean="0">
                            <a:latin typeface="Cambria Math"/>
                            <a:ea typeface="Cambria Math"/>
                          </a:rPr>
                          <m:t>𝑧</m:t>
                        </m:r>
                      </m:e>
                      <m:sup>
                        <m:r>
                          <a:rPr lang="en-NZ" sz="2400" b="0" i="1" smtClean="0">
                            <a:latin typeface="Cambria Math"/>
                            <a:ea typeface="Cambria Math"/>
                          </a:rPr>
                          <m:t>(1)</m:t>
                        </m:r>
                      </m:sup>
                    </m:sSup>
                    <m:r>
                      <a:rPr lang="en-NZ" sz="2400" b="0" i="1" smtClean="0">
                        <a:latin typeface="Cambria Math"/>
                        <a:ea typeface="Cambria Math"/>
                      </a:rPr>
                      <m:t>∈</m:t>
                    </m:r>
                  </m:oMath>
                </a14:m>
                <a:r>
                  <a:rPr lang="en-NZ" sz="24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NZ" sz="2400" i="1">
                        <a:latin typeface="Cambria Math"/>
                        <a:ea typeface="Cambria Math"/>
                      </a:rPr>
                      <m:t>ℝ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93" y="2495994"/>
                <a:ext cx="4453976" cy="476990"/>
              </a:xfrm>
              <a:prstGeom prst="rect">
                <a:avLst/>
              </a:prstGeom>
              <a:blipFill rotWithShape="1">
                <a:blip r:embed="rId8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411026" y="3630684"/>
                <a:ext cx="622030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026" y="2723013"/>
                <a:ext cx="622030" cy="3808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19" y="5640898"/>
            <a:ext cx="5936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x</a:t>
            </a:r>
            <a:r>
              <a:rPr lang="en-NZ" baseline="-25000" dirty="0" smtClean="0"/>
              <a:t>1</a:t>
            </a:r>
            <a:r>
              <a:rPr lang="en-NZ" dirty="0" smtClean="0"/>
              <a:t>: amount of time spent studying in the BIT program</a:t>
            </a:r>
          </a:p>
          <a:p>
            <a:r>
              <a:rPr lang="en-NZ" dirty="0" smtClean="0"/>
              <a:t>x</a:t>
            </a:r>
            <a:r>
              <a:rPr lang="en-NZ" baseline="-25000" dirty="0" smtClean="0"/>
              <a:t>2</a:t>
            </a:r>
            <a:r>
              <a:rPr lang="en-NZ" dirty="0" smtClean="0"/>
              <a:t>: BIT grades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359055" y="5943600"/>
            <a:ext cx="2282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z</a:t>
            </a:r>
            <a:r>
              <a:rPr lang="en-NZ" baseline="-25000" dirty="0" smtClean="0"/>
              <a:t>1</a:t>
            </a:r>
            <a:r>
              <a:rPr lang="en-NZ" dirty="0" smtClean="0"/>
              <a:t>: IT expertise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8934172">
            <a:off x="4277061" y="404258"/>
            <a:ext cx="136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</a:rPr>
              <a:t>IT expertise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1001" y="76201"/>
            <a:ext cx="4003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Dimensionality reduction intuition: 2D to 1D</a:t>
            </a:r>
          </a:p>
        </p:txBody>
      </p:sp>
      <p:sp>
        <p:nvSpPr>
          <p:cNvPr id="40" name="Multiply 39"/>
          <p:cNvSpPr/>
          <p:nvPr/>
        </p:nvSpPr>
        <p:spPr>
          <a:xfrm>
            <a:off x="4267200" y="1524000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Multiply 40"/>
          <p:cNvSpPr/>
          <p:nvPr/>
        </p:nvSpPr>
        <p:spPr>
          <a:xfrm>
            <a:off x="3810000" y="2006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Multiply 41"/>
          <p:cNvSpPr/>
          <p:nvPr/>
        </p:nvSpPr>
        <p:spPr>
          <a:xfrm>
            <a:off x="3352800" y="20822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Multiply 42"/>
          <p:cNvSpPr/>
          <p:nvPr/>
        </p:nvSpPr>
        <p:spPr>
          <a:xfrm>
            <a:off x="3124200" y="26918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Multiply 43"/>
          <p:cNvSpPr/>
          <p:nvPr/>
        </p:nvSpPr>
        <p:spPr>
          <a:xfrm>
            <a:off x="2667000" y="2743200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Multiply 44"/>
          <p:cNvSpPr/>
          <p:nvPr/>
        </p:nvSpPr>
        <p:spPr>
          <a:xfrm>
            <a:off x="2209800" y="3149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Multiply 45"/>
          <p:cNvSpPr/>
          <p:nvPr/>
        </p:nvSpPr>
        <p:spPr>
          <a:xfrm>
            <a:off x="1981200" y="4041324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Multiply 46"/>
          <p:cNvSpPr/>
          <p:nvPr/>
        </p:nvSpPr>
        <p:spPr>
          <a:xfrm>
            <a:off x="1447800" y="39872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/>
          <p:cNvSpPr/>
          <p:nvPr/>
        </p:nvSpPr>
        <p:spPr>
          <a:xfrm>
            <a:off x="5500007" y="5440955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Multiply 48"/>
          <p:cNvSpPr/>
          <p:nvPr/>
        </p:nvSpPr>
        <p:spPr>
          <a:xfrm>
            <a:off x="5842908" y="5435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Multiply 49"/>
          <p:cNvSpPr/>
          <p:nvPr/>
        </p:nvSpPr>
        <p:spPr>
          <a:xfrm>
            <a:off x="6324600" y="5435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Multiply 50"/>
          <p:cNvSpPr/>
          <p:nvPr/>
        </p:nvSpPr>
        <p:spPr>
          <a:xfrm>
            <a:off x="6757308" y="5435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Multiply 51"/>
          <p:cNvSpPr/>
          <p:nvPr/>
        </p:nvSpPr>
        <p:spPr>
          <a:xfrm>
            <a:off x="7010400" y="5435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y 52"/>
          <p:cNvSpPr/>
          <p:nvPr/>
        </p:nvSpPr>
        <p:spPr>
          <a:xfrm>
            <a:off x="7467600" y="5435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y 53"/>
          <p:cNvSpPr/>
          <p:nvPr/>
        </p:nvSpPr>
        <p:spPr>
          <a:xfrm>
            <a:off x="7696200" y="5435007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8158840" y="5437416"/>
            <a:ext cx="304800" cy="279993"/>
          </a:xfrm>
          <a:prstGeom prst="mathMultiply">
            <a:avLst>
              <a:gd name="adj1" fmla="val 0"/>
            </a:avLst>
          </a:prstGeom>
          <a:solidFill>
            <a:schemeClr val="tx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0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8600" y="177800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Notice that when doing dimensionality reduction we are compressing the data</a:t>
            </a:r>
          </a:p>
        </p:txBody>
      </p:sp>
      <p:pic>
        <p:nvPicPr>
          <p:cNvPr id="4" name="Picture 2" descr="C:\Users\tlow\Desktop\cs229a\lectures-slides\assets\pca\pca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290" y="1701800"/>
            <a:ext cx="287691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tlow\Desktop\cs229a\lectures-slides\assets\pca\proj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78" y="2006600"/>
            <a:ext cx="2946400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91" y="4525819"/>
            <a:ext cx="222885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90" y="5033819"/>
            <a:ext cx="228600" cy="2006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91" y="3058546"/>
            <a:ext cx="230505" cy="2057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78" y="2108201"/>
            <a:ext cx="198120" cy="2006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009018" y="5743413"/>
                <a:ext cx="1140697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  <a:ea typeface="Cambria Math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017" y="4307560"/>
                <a:ext cx="1140697" cy="380810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969014" y="5493327"/>
                <a:ext cx="1128129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13" y="4119995"/>
                <a:ext cx="1128129" cy="38081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847490" y="6239907"/>
                <a:ext cx="17680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=(</m:t>
                      </m:r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</a:rPr>
                        <m:t>,</m:t>
                      </m:r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2</m:t>
                      </m:r>
                      <m:r>
                        <a:rPr lang="en-NZ" b="0" i="1" smtClean="0">
                          <a:latin typeface="Cambria Math"/>
                        </a:rPr>
                        <m:t>,</m:t>
                      </m:r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3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490" y="4679930"/>
                <a:ext cx="1811330" cy="369332"/>
              </a:xfrm>
              <a:prstGeom prst="rect">
                <a:avLst/>
              </a:prstGeom>
              <a:blipFill rotWithShape="1">
                <a:blip r:embed="rId1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814034" y="6116067"/>
                <a:ext cx="1438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1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=(</m:t>
                      </m:r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baseline="-25000" smtClean="0">
                          <a:latin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</a:rPr>
                        <m:t>,</m:t>
                      </m:r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baseline="-25000" smtClean="0">
                          <a:latin typeface="Cambria Math"/>
                        </a:rPr>
                        <m:t>2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4034" y="4587050"/>
                <a:ext cx="1438086" cy="369332"/>
              </a:xfrm>
              <a:prstGeom prst="rect">
                <a:avLst/>
              </a:prstGeom>
              <a:blipFill rotWithShape="1">
                <a:blip r:embed="rId1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2" name="Ink 21"/>
              <p14:cNvContentPartPr/>
              <p14:nvPr/>
            </p14:nvContentPartPr>
            <p14:xfrm>
              <a:off x="1764842" y="3159056"/>
              <a:ext cx="1584000" cy="6225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756922" y="2361732"/>
                <a:ext cx="159912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/>
              <p14:cNvContentPartPr/>
              <p14:nvPr/>
            </p14:nvContentPartPr>
            <p14:xfrm>
              <a:off x="3657272" y="3033277"/>
              <a:ext cx="1813320" cy="113664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49352" y="2267758"/>
                <a:ext cx="1828440" cy="8625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381001" y="76201"/>
            <a:ext cx="4003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Dimensionality reduction: 3D to 2D</a:t>
            </a:r>
          </a:p>
        </p:txBody>
      </p:sp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05" y="4939326"/>
            <a:ext cx="192405" cy="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5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7914" y="26665"/>
            <a:ext cx="9117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Dimensionality reduction can be useful for Data Visualization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390957"/>
            <a:ext cx="830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[resources from en.wikipedia.org]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734611"/>
              </p:ext>
            </p:extLst>
          </p:nvPr>
        </p:nvGraphicFramePr>
        <p:xfrm>
          <a:off x="15240" y="1114634"/>
          <a:ext cx="9052560" cy="48437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760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Country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GDP </a:t>
                      </a:r>
                      <a:r>
                        <a:rPr lang="en-US" sz="2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(trillions of US$)</a:t>
                      </a:r>
                      <a:endParaRPr lang="en-US" sz="2700" b="0" i="0" u="none" strike="noStrike" dirty="0" smtClean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Per capita GDP </a:t>
                      </a:r>
                      <a:endParaRPr lang="en-US" sz="24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en-US" sz="2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thousands of intl. $)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Human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Develop-</a:t>
                      </a:r>
                      <a:r>
                        <a:rPr lang="en-U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ment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Index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Life expectancy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Poverty Index</a:t>
                      </a:r>
                    </a:p>
                    <a:p>
                      <a:pPr algn="ctr" fontAlgn="b"/>
                      <a:r>
                        <a:rPr lang="en-US" sz="2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2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Gini</a:t>
                      </a: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as percentage)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Mean household income </a:t>
                      </a:r>
                      <a:r>
                        <a:rPr lang="en-US" sz="2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(thousands of US$)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Canada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1.577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39.17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0.908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80.7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32.6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67.293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2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China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5.878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7.54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0.687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73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46.9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10.22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India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1.632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3.41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0.547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64.7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36.8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0.735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Russia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1.48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19.84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0.755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65.5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39.9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0.72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Singapore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0.223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56.69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0.866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42.5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67.1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u="none" strike="noStrike" dirty="0">
                          <a:effectLst/>
                        </a:rPr>
                        <a:t>USA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14.527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46.86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78.3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40.8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84.3</a:t>
                      </a: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688310" y="6158040"/>
                <a:ext cx="1291379" cy="465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2400" b="0" i="1" smtClean="0">
                          <a:latin typeface="Cambria Math"/>
                        </a:rPr>
                        <m:t>𝑥</m:t>
                      </m:r>
                      <m:r>
                        <a:rPr lang="en-NZ" sz="2400" b="0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NZ" sz="24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50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310" y="6158040"/>
                <a:ext cx="1291379" cy="46583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31075" y="762000"/>
                <a:ext cx="42832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075" y="762000"/>
                <a:ext cx="428322" cy="3629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71800" y="762000"/>
                <a:ext cx="42832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762000"/>
                <a:ext cx="428322" cy="3629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152900" y="762000"/>
                <a:ext cx="42832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2900" y="762000"/>
                <a:ext cx="428322" cy="3629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460934" y="762000"/>
                <a:ext cx="42832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934" y="762000"/>
                <a:ext cx="428322" cy="3629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63618" y="834575"/>
                <a:ext cx="42832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5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618" y="625931"/>
                <a:ext cx="428322" cy="362984"/>
              </a:xfrm>
              <a:prstGeom prst="rect">
                <a:avLst/>
              </a:prstGeom>
              <a:blipFill rotWithShape="1">
                <a:blip r:embed="rId7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865660" y="780016"/>
                <a:ext cx="428322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6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660" y="780016"/>
                <a:ext cx="428322" cy="362984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664024" y="762000"/>
                <a:ext cx="435504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  <m:r>
                        <a:rPr lang="en-NZ" b="0" i="1" baseline="-25000" smtClean="0"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024" y="762000"/>
                <a:ext cx="435504" cy="36298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7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tlow\Desktop\cs229a\lectures-slides\assets\pca\countrie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921000"/>
            <a:ext cx="28956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080" y="76201"/>
            <a:ext cx="5773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Using dimensionality reduction from 50D to 2D for data visualization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860358"/>
              </p:ext>
            </p:extLst>
          </p:nvPr>
        </p:nvGraphicFramePr>
        <p:xfrm>
          <a:off x="0" y="1736229"/>
          <a:ext cx="5029200" cy="466839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9158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66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Country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Canada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1.6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1.2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7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China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1.7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0.3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India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1.6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0.2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Russia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1.4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0.5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Singapore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0.5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1.7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USA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2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u="none" strike="noStrike" dirty="0">
                          <a:effectLst/>
                        </a:rPr>
                        <a:t>1.5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1270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1" y="1937174"/>
            <a:ext cx="269175" cy="27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70" y="1937175"/>
            <a:ext cx="261410" cy="2726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924800" y="3429001"/>
            <a:ext cx="2286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0" y="4546600"/>
            <a:ext cx="2286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72200" y="4851400"/>
            <a:ext cx="2286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00800" y="3530601"/>
            <a:ext cx="228600" cy="30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34940" y="1227388"/>
                <a:ext cx="18266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baseline="-25000" smtClean="0">
                          <a:latin typeface="Cambria Math"/>
                        </a:rPr>
                        <m:t>1</m:t>
                      </m:r>
                      <m:r>
                        <a:rPr lang="en-NZ" b="0" i="1" smtClean="0">
                          <a:latin typeface="Cambria Math"/>
                        </a:rPr>
                        <m:t>:</m:t>
                      </m:r>
                      <m:r>
                        <a:rPr lang="en-NZ" b="0" i="1" smtClean="0">
                          <a:latin typeface="Cambria Math"/>
                        </a:rPr>
                        <m:t>𝑠𝑖𝑧𝑒</m:t>
                      </m:r>
                      <m:r>
                        <a:rPr lang="en-NZ" b="0" i="1" smtClean="0">
                          <a:latin typeface="Cambria Math"/>
                        </a:rPr>
                        <m:t>/</m:t>
                      </m:r>
                      <m:r>
                        <a:rPr lang="en-NZ" b="0" i="1" smtClean="0">
                          <a:latin typeface="Cambria Math"/>
                        </a:rPr>
                        <m:t>𝑣𝑜𝑙𝑢𝑚𝑒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939" y="920541"/>
                <a:ext cx="1869935" cy="369332"/>
              </a:xfrm>
              <a:prstGeom prst="rect">
                <a:avLst/>
              </a:prstGeom>
              <a:blipFill rotWithShape="1"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715992" y="1717357"/>
                <a:ext cx="33078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𝑧</m:t>
                      </m:r>
                      <m:r>
                        <a:rPr lang="en-NZ" b="0" i="1" baseline="-25000" smtClean="0">
                          <a:latin typeface="Cambria Math"/>
                        </a:rPr>
                        <m:t>2</m:t>
                      </m:r>
                      <m:r>
                        <a:rPr lang="en-NZ" b="0" i="1" smtClean="0">
                          <a:latin typeface="Cambria Math"/>
                        </a:rPr>
                        <m:t>:</m:t>
                      </m:r>
                      <m:r>
                        <a:rPr lang="en-NZ" b="0" i="1" smtClean="0">
                          <a:latin typeface="Cambria Math"/>
                        </a:rPr>
                        <m:t>𝑝𝑒𝑟</m:t>
                      </m:r>
                      <m:r>
                        <a:rPr lang="en-NZ" b="0" i="1" smtClean="0">
                          <a:latin typeface="Cambria Math"/>
                        </a:rPr>
                        <m:t> </m:t>
                      </m:r>
                      <m:r>
                        <a:rPr lang="en-NZ" b="0" i="1" smtClean="0">
                          <a:latin typeface="Cambria Math"/>
                        </a:rPr>
                        <m:t>𝑐𝑎𝑝𝑖𝑡𝑎</m:t>
                      </m:r>
                      <m:r>
                        <a:rPr lang="en-NZ" b="0" i="1" smtClean="0">
                          <a:latin typeface="Cambria Math"/>
                        </a:rPr>
                        <m:t> </m:t>
                      </m:r>
                      <m:r>
                        <a:rPr lang="en-NZ" b="0" i="1" smtClean="0">
                          <a:latin typeface="Cambria Math"/>
                        </a:rPr>
                        <m:t>𝑤𝑒𝑎𝑙𝑡h</m:t>
                      </m:r>
                      <m:r>
                        <a:rPr lang="en-NZ" b="0" i="1" smtClean="0">
                          <a:latin typeface="Cambria Math"/>
                        </a:rPr>
                        <m:t>/</m:t>
                      </m:r>
                      <m:r>
                        <a:rPr lang="en-NZ" b="0" i="1" smtClean="0">
                          <a:latin typeface="Cambria Math"/>
                        </a:rPr>
                        <m:t>𝑟𝑒𝑙𝑎𝑡𝑖𝑣𝑒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91" y="1288018"/>
                <a:ext cx="3307829" cy="369332"/>
              </a:xfrm>
              <a:prstGeom prst="rect">
                <a:avLst/>
              </a:prstGeom>
              <a:blipFill rotWithShape="1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812" y="3156376"/>
            <a:ext cx="134588" cy="136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848" y="5680288"/>
            <a:ext cx="130706" cy="1363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369905" y="3072131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13630" y="3276600"/>
            <a:ext cx="228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69644" y="3156376"/>
            <a:ext cx="95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Large and rich country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8039100" y="4512505"/>
            <a:ext cx="1028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Large and poor country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140666" y="2993698"/>
            <a:ext cx="955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Small and rich country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037113" y="5100935"/>
            <a:ext cx="105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Small and poor country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85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719920" y="2209800"/>
            <a:ext cx="7889195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Dimensionality Reduction with 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137952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a-DK" altLang="en-US"/>
              <a:t>Principal Component Analysis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a-DK" altLang="en-US" dirty="0"/>
              <a:t>Most common </a:t>
            </a:r>
            <a:r>
              <a:rPr lang="da-DK" altLang="en-US" dirty="0" smtClean="0"/>
              <a:t>algorithm for dimensionality reduction</a:t>
            </a:r>
            <a:endParaRPr lang="da-DK" altLang="en-US" dirty="0"/>
          </a:p>
          <a:p>
            <a:r>
              <a:rPr lang="da-DK" altLang="en-US" dirty="0"/>
              <a:t>The new variables/dimensions</a:t>
            </a:r>
          </a:p>
          <a:p>
            <a:pPr lvl="1"/>
            <a:r>
              <a:rPr lang="da-DK" altLang="en-US" dirty="0"/>
              <a:t>Are linear combinations of the original ones</a:t>
            </a:r>
          </a:p>
          <a:p>
            <a:pPr lvl="1"/>
            <a:r>
              <a:rPr lang="da-DK" altLang="en-US" dirty="0"/>
              <a:t>Are uncorrelated with one another</a:t>
            </a:r>
          </a:p>
          <a:p>
            <a:pPr lvl="2"/>
            <a:r>
              <a:rPr lang="da-DK" altLang="en-US" dirty="0" smtClean="0"/>
              <a:t>Orthogonal/Perpendicular </a:t>
            </a:r>
            <a:r>
              <a:rPr lang="da-DK" altLang="en-US" dirty="0"/>
              <a:t>in original dimension space</a:t>
            </a:r>
          </a:p>
          <a:p>
            <a:pPr lvl="1"/>
            <a:r>
              <a:rPr lang="da-DK" altLang="en-US" dirty="0"/>
              <a:t>Capture as much of the original variance in the data as possible</a:t>
            </a:r>
          </a:p>
          <a:p>
            <a:pPr lvl="1"/>
            <a:r>
              <a:rPr lang="da-DK" altLang="en-US" dirty="0"/>
              <a:t>Are called Principal Components</a:t>
            </a:r>
          </a:p>
        </p:txBody>
      </p:sp>
    </p:spTree>
    <p:extLst>
      <p:ext uri="{BB962C8B-B14F-4D97-AF65-F5344CB8AC3E}">
        <p14:creationId xmlns:p14="http://schemas.microsoft.com/office/powerpoint/2010/main" val="39263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6" descr="2D_gau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5" t="5864" r="8079" b="5508"/>
          <a:stretch/>
        </p:blipFill>
        <p:spPr bwMode="auto">
          <a:xfrm>
            <a:off x="2209800" y="272660"/>
            <a:ext cx="6650979" cy="5366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620000" y="19050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altLang="en-US" sz="2400" dirty="0" smtClean="0"/>
          </a:p>
        </p:txBody>
      </p:sp>
      <p:sp>
        <p:nvSpPr>
          <p:cNvPr id="15362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177800"/>
            <a:ext cx="1981200" cy="1498600"/>
          </a:xfrm>
          <a:noFill/>
        </p:spPr>
        <p:txBody>
          <a:bodyPr/>
          <a:lstStyle/>
          <a:p>
            <a:pPr eaLnBrk="1" hangingPunct="1"/>
            <a:r>
              <a:rPr lang="hu-HU" altLang="en-US" dirty="0" smtClean="0"/>
              <a:t>2</a:t>
            </a:r>
            <a:r>
              <a:rPr lang="en-CA" altLang="en-US" dirty="0" smtClean="0"/>
              <a:t>D dataset</a:t>
            </a:r>
            <a:endParaRPr lang="hu-HU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0215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7264" y="76200"/>
            <a:ext cx="198120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CA" altLang="en-US" sz="2000" dirty="0" smtClean="0"/>
              <a:t>PCA components</a:t>
            </a:r>
          </a:p>
        </p:txBody>
      </p:sp>
      <p:pic>
        <p:nvPicPr>
          <p:cNvPr id="17411" name="Picture 4" descr="2D_gauss_2P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3" t="6300" r="7421" b="4129"/>
          <a:stretch/>
        </p:blipFill>
        <p:spPr bwMode="auto">
          <a:xfrm>
            <a:off x="2209801" y="279401"/>
            <a:ext cx="6810233" cy="5477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36293" y="5867401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altLang="en-US" sz="1600" b="1" dirty="0" smtClean="0">
                <a:solidFill>
                  <a:srgbClr val="FF0000"/>
                </a:solidFill>
              </a:rPr>
              <a:t>1</a:t>
            </a:r>
            <a:r>
              <a:rPr lang="en-NZ" altLang="en-US" sz="1600" b="1" baseline="30000" dirty="0" smtClean="0">
                <a:solidFill>
                  <a:srgbClr val="FF0000"/>
                </a:solidFill>
              </a:rPr>
              <a:t>st</a:t>
            </a:r>
            <a:r>
              <a:rPr lang="en-NZ" altLang="en-US" sz="1600" b="1" dirty="0" smtClean="0">
                <a:solidFill>
                  <a:srgbClr val="FF0000"/>
                </a:solidFill>
              </a:rPr>
              <a:t> principal component axis is the direction of greatest variability in the data</a:t>
            </a:r>
          </a:p>
          <a:p>
            <a:r>
              <a:rPr lang="en-NZ" altLang="en-US" sz="1600" b="1" dirty="0" smtClean="0">
                <a:solidFill>
                  <a:srgbClr val="FFC000"/>
                </a:solidFill>
              </a:rPr>
              <a:t>2</a:t>
            </a:r>
            <a:r>
              <a:rPr lang="en-NZ" altLang="en-US" sz="1600" b="1" baseline="30000" dirty="0" smtClean="0">
                <a:solidFill>
                  <a:srgbClr val="FFC000"/>
                </a:solidFill>
              </a:rPr>
              <a:t>nd</a:t>
            </a:r>
            <a:r>
              <a:rPr lang="en-NZ" altLang="en-US" sz="1600" b="1" dirty="0" smtClean="0">
                <a:solidFill>
                  <a:srgbClr val="FFC000"/>
                </a:solidFill>
              </a:rPr>
              <a:t> principal component axis is the next </a:t>
            </a:r>
            <a:r>
              <a:rPr lang="en-US" altLang="en-US" sz="1600" b="1" dirty="0" smtClean="0">
                <a:solidFill>
                  <a:srgbClr val="FFC000"/>
                </a:solidFill>
              </a:rPr>
              <a:t>orthogonal </a:t>
            </a:r>
            <a:r>
              <a:rPr lang="en-US" altLang="en-US" sz="1600" b="1" dirty="0">
                <a:solidFill>
                  <a:srgbClr val="FFC000"/>
                </a:solidFill>
              </a:rPr>
              <a:t>(uncorrelated) direction of greatest </a:t>
            </a:r>
            <a:r>
              <a:rPr lang="en-US" altLang="en-US" sz="1600" b="1" dirty="0" smtClean="0">
                <a:solidFill>
                  <a:srgbClr val="FFC000"/>
                </a:solidFill>
              </a:rPr>
              <a:t>variability </a:t>
            </a:r>
          </a:p>
          <a:p>
            <a:r>
              <a:rPr lang="en-US" altLang="en-US" sz="1600" b="1" smtClean="0">
                <a:solidFill>
                  <a:srgbClr val="FFC000"/>
                </a:solidFill>
              </a:rPr>
              <a:t>(perhaps noise)</a:t>
            </a:r>
            <a:endParaRPr lang="en-US" altLang="en-US" sz="1600" b="1" dirty="0">
              <a:solidFill>
                <a:srgbClr val="FFC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3017" y="2022159"/>
            <a:ext cx="250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>
                <a:solidFill>
                  <a:srgbClr val="FFC000"/>
                </a:solidFill>
              </a:rPr>
              <a:t>2</a:t>
            </a:r>
            <a:r>
              <a:rPr lang="en-NZ" b="1" baseline="30000" dirty="0" smtClean="0">
                <a:solidFill>
                  <a:srgbClr val="FFC000"/>
                </a:solidFill>
              </a:rPr>
              <a:t>nd</a:t>
            </a:r>
            <a:r>
              <a:rPr lang="en-NZ" b="1" dirty="0" smtClean="0">
                <a:solidFill>
                  <a:srgbClr val="FFC000"/>
                </a:solidFill>
              </a:rPr>
              <a:t> PCA axis</a:t>
            </a:r>
            <a:endParaRPr lang="en-US" b="1" dirty="0">
              <a:solidFill>
                <a:srgbClr val="FFC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690617" y="2514601"/>
            <a:ext cx="152400" cy="304800"/>
          </a:xfrm>
          <a:prstGeom prst="line">
            <a:avLst/>
          </a:prstGeom>
          <a:ln w="825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15201" y="1092201"/>
            <a:ext cx="250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>
                <a:solidFill>
                  <a:srgbClr val="FF0000"/>
                </a:solidFill>
              </a:rPr>
              <a:t>1</a:t>
            </a:r>
            <a:r>
              <a:rPr lang="en-NZ" b="1" baseline="30000" dirty="0" smtClean="0">
                <a:solidFill>
                  <a:srgbClr val="FF0000"/>
                </a:solidFill>
              </a:rPr>
              <a:t>st</a:t>
            </a:r>
            <a:r>
              <a:rPr lang="en-NZ" b="1" dirty="0" smtClean="0">
                <a:solidFill>
                  <a:srgbClr val="FF0000"/>
                </a:solidFill>
              </a:rPr>
              <a:t> PCA axis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" y="1663834"/>
            <a:ext cx="20574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PCA projects the data along the directions where the data varies the most</a:t>
            </a:r>
          </a:p>
          <a:p>
            <a:endParaRPr lang="en-US" dirty="0"/>
          </a:p>
          <a:p>
            <a:r>
              <a:rPr lang="en-US" dirty="0"/>
              <a:t>Directions are Orthogonal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3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at?</a:t>
            </a:r>
            <a:endParaRPr lang="en-US" dirty="0"/>
          </a:p>
        </p:txBody>
      </p:sp>
      <p:pic>
        <p:nvPicPr>
          <p:cNvPr id="4" name="Picture 2" descr="C:\Users\hays\Desktop\143 Computer Vision\slides\07\machine_learning_spectrum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" t="24273" r="2174" b="5085"/>
          <a:stretch/>
        </p:blipFill>
        <p:spPr bwMode="auto">
          <a:xfrm>
            <a:off x="197457" y="1904999"/>
            <a:ext cx="8730532" cy="457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86400" y="4648200"/>
            <a:ext cx="2590800" cy="142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Principal Component Analysis (PCA)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46103" y="1079529"/>
                <a:ext cx="1453988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03" y="809647"/>
                <a:ext cx="1453988" cy="4769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rot="21000000">
            <a:off x="3352800" y="4140201"/>
            <a:ext cx="381000" cy="50990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72494" y="1716412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038600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4241801"/>
            <a:ext cx="222885" cy="2006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4752" y="1778954"/>
            <a:ext cx="304800" cy="15049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514600" y="2069331"/>
            <a:ext cx="3581400" cy="39987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600000">
            <a:off x="4113276" y="4330823"/>
            <a:ext cx="307944" cy="19621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20880000">
            <a:off x="4581206" y="3144183"/>
            <a:ext cx="228822" cy="34820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300000">
            <a:off x="5698725" y="2197645"/>
            <a:ext cx="168675" cy="13296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21240000">
            <a:off x="3000480" y="5562600"/>
            <a:ext cx="208084" cy="22860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714091" y="2519998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green line is a good new axis for the data that stills maintains most of the variability of the data while </a:t>
            </a:r>
            <a:r>
              <a:rPr lang="en-NZ" b="1" dirty="0" smtClean="0"/>
              <a:t>minimizing</a:t>
            </a:r>
            <a:r>
              <a:rPr lang="en-NZ" dirty="0" smtClean="0"/>
              <a:t> the square </a:t>
            </a:r>
            <a:r>
              <a:rPr lang="en-NZ" b="1" dirty="0" smtClean="0">
                <a:solidFill>
                  <a:srgbClr val="0070C0"/>
                </a:solidFill>
              </a:rPr>
              <a:t>distance</a:t>
            </a:r>
            <a:r>
              <a:rPr lang="en-NZ" dirty="0" smtClean="0"/>
              <a:t> from the data points to the new dimension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3200400" y="57586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00400" y="40822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84667" y="45394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460867" y="30916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603867" y="21010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1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/>
              <a:t>Principal Component Analysis (PCA)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46103" y="1079529"/>
                <a:ext cx="1453988" cy="476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NZ" sz="2400" b="0" i="1" smtClean="0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latin typeface="Cambria Math"/>
                              <a:ea typeface="Cambria Math"/>
                            </a:rPr>
                            <m:t>ℝ</m:t>
                          </m:r>
                        </m:e>
                        <m:sup>
                          <m:r>
                            <a:rPr lang="en-NZ" sz="2400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103" y="809647"/>
                <a:ext cx="1453988" cy="47699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 rot="600000" flipV="1">
            <a:off x="3365404" y="3547182"/>
            <a:ext cx="534352" cy="60960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4072494" y="1716412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33600" y="4038600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1" y="4241801"/>
            <a:ext cx="222885" cy="2006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34752" y="1778954"/>
            <a:ext cx="304800" cy="15049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 flipV="1">
            <a:off x="2743200" y="2006600"/>
            <a:ext cx="3124200" cy="395930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rot="540000" flipH="1">
            <a:off x="4503867" y="4445962"/>
            <a:ext cx="98275" cy="110869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rot="21480000" flipH="1">
            <a:off x="4014382" y="3197921"/>
            <a:ext cx="462487" cy="391643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60000" flipH="1">
            <a:off x="4072494" y="2193871"/>
            <a:ext cx="1547648" cy="145556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360000" flipH="1">
            <a:off x="3355911" y="4498801"/>
            <a:ext cx="1328529" cy="1361827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14091" y="2519998"/>
            <a:ext cx="2286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The green line is NOT a good new axis for the data since it doesn’t maintain most of the variability of the data and the </a:t>
            </a:r>
            <a:r>
              <a:rPr lang="en-NZ" b="1" dirty="0" smtClean="0">
                <a:solidFill>
                  <a:srgbClr val="0070C0"/>
                </a:solidFill>
              </a:rPr>
              <a:t>distance</a:t>
            </a:r>
            <a:r>
              <a:rPr lang="en-NZ" dirty="0" smtClean="0"/>
              <a:t> from the data points to the new dimension is large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3200400" y="57586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200400" y="40822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84667" y="45394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460867" y="30916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603867" y="2101029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2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581400" cy="1143000"/>
          </a:xfrm>
        </p:spPr>
        <p:txBody>
          <a:bodyPr>
            <a:noAutofit/>
          </a:bodyPr>
          <a:lstStyle/>
          <a:p>
            <a:r>
              <a:rPr lang="en-NZ" sz="2400" dirty="0" smtClean="0"/>
              <a:t>PCA projects the data into the axis that contains most of the variance in the data</a:t>
            </a: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 rot="21000000">
            <a:off x="1225880" y="3986549"/>
            <a:ext cx="381000" cy="50990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1945574" y="1562760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680" y="3884948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81" y="4088149"/>
            <a:ext cx="222885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07832" y="1625302"/>
            <a:ext cx="304800" cy="1504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87680" y="1915679"/>
            <a:ext cx="3581400" cy="39987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600000">
            <a:off x="1986356" y="4177171"/>
            <a:ext cx="307944" cy="19621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20880000">
            <a:off x="2454286" y="2990531"/>
            <a:ext cx="228822" cy="34820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300000">
            <a:off x="3571805" y="2043993"/>
            <a:ext cx="168675" cy="13296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21240000">
            <a:off x="873560" y="5408948"/>
            <a:ext cx="208084" cy="22860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73480" y="5604977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73480" y="3928577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57747" y="4385777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33947" y="2937977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76947" y="1947377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rot="600000" flipV="1">
            <a:off x="6413404" y="3393873"/>
            <a:ext cx="534352" cy="60960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120494" y="1563103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81600" y="3885291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1" y="4088492"/>
            <a:ext cx="222885" cy="2006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2752" y="1625645"/>
            <a:ext cx="304800" cy="15049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5791200" y="1853291"/>
            <a:ext cx="3124200" cy="395930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" flipH="1">
            <a:off x="7551867" y="4292653"/>
            <a:ext cx="98275" cy="110869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21480000" flipH="1">
            <a:off x="7062382" y="3044612"/>
            <a:ext cx="462487" cy="391643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60000" flipH="1">
            <a:off x="7120494" y="2040562"/>
            <a:ext cx="1547648" cy="145556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360000" flipH="1">
            <a:off x="6403911" y="4345492"/>
            <a:ext cx="1328529" cy="1361827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6248400" y="5605320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48400" y="3928920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432667" y="4386120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508867" y="2938320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651867" y="1947720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74318">
            <a:off x="917317" y="5092027"/>
            <a:ext cx="2874267" cy="320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84812">
            <a:off x="5597641" y="5043181"/>
            <a:ext cx="2607662" cy="3294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29200" y="152400"/>
            <a:ext cx="3973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is reasonable to choose the axes that preserves the maximum amount of variance, as it will more likely lose less information than the other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15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5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Principal Component Analysis (PCA) problem 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81000" y="5533152"/>
                <a:ext cx="8458200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Reduce from 2-dimension to 1-dimension: Find a direction (a vector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2000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NZ" sz="2000" b="0" i="1" smtClean="0">
                            <a:latin typeface="Cambria Math"/>
                          </a:rPr>
                          <m:t>(1)</m:t>
                        </m:r>
                      </m:sup>
                    </m:sSup>
                  </m:oMath>
                </a14:m>
                <a:r>
                  <a:rPr lang="en-US" sz="2000" dirty="0" smtClean="0"/>
                  <a:t> )</a:t>
                </a:r>
              </a:p>
              <a:p>
                <a:r>
                  <a:rPr lang="en-US" sz="2000" dirty="0" smtClean="0"/>
                  <a:t>onto which to project the data so as to minimize the projection error.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4149864"/>
                <a:ext cx="8458200" cy="734240"/>
              </a:xfrm>
              <a:prstGeom prst="rect">
                <a:avLst/>
              </a:prstGeom>
              <a:blipFill rotWithShape="1">
                <a:blip r:embed="rId6"/>
                <a:stretch>
                  <a:fillRect l="-793" t="-25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 flipV="1">
            <a:off x="6858000" y="2099933"/>
            <a:ext cx="1212671" cy="1329067"/>
          </a:xfrm>
          <a:prstGeom prst="line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520074" y="838390"/>
                <a:ext cx="63825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p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074" y="838390"/>
                <a:ext cx="638252" cy="3808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152906" y="371025"/>
                <a:ext cx="1150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2</m:t>
                      </m:r>
                      <m:r>
                        <a:rPr lang="en-NZ" b="0" i="1" smtClean="0">
                          <a:latin typeface="Cambria Math"/>
                        </a:rPr>
                        <m:t>𝐷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→1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05" y="278269"/>
                <a:ext cx="1150315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/>
          <p:cNvCxnSpPr/>
          <p:nvPr/>
        </p:nvCxnSpPr>
        <p:spPr>
          <a:xfrm flipV="1">
            <a:off x="2091294" y="1081411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52400" y="3403599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3606800"/>
            <a:ext cx="222885" cy="2006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3552" y="1143953"/>
            <a:ext cx="304800" cy="15049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33400" y="1434330"/>
            <a:ext cx="3581400" cy="39987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219200" y="5123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219200" y="34472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403467" y="39044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479667" y="2456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622667" y="14660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891894" y="1081411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4953000" y="3403599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1" y="3606800"/>
            <a:ext cx="222885" cy="2006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54152" y="1143953"/>
            <a:ext cx="304800" cy="150495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6019800" y="5123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019800" y="34472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204067" y="39044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280267" y="2456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423267" y="14660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7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5"/>
            <a:ext cx="8305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Principal Component Analysis (PCA) problem formulation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8000" y="1189508"/>
            <a:ext cx="3683000" cy="3683000"/>
            <a:chOff x="5275415" y="690798"/>
            <a:chExt cx="3683000" cy="2762250"/>
          </a:xfrm>
        </p:grpSpPr>
        <p:pic>
          <p:nvPicPr>
            <p:cNvPr id="4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1000" y="5228352"/>
                <a:ext cx="8305800" cy="734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Reduce from n-dimension to k-dimension: Find </a:t>
                </a:r>
                <a14:m>
                  <m:oMath xmlns:m="http://schemas.openxmlformats.org/officeDocument/2006/math">
                    <m:r>
                      <a:rPr lang="en-NZ" sz="2000" b="0" i="1" smtClean="0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 smtClean="0"/>
                  <a:t>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2000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NZ" sz="2000" b="0" i="1" smtClean="0">
                            <a:latin typeface="Cambria Math"/>
                          </a:rPr>
                          <m:t>(1)</m:t>
                        </m:r>
                      </m:sup>
                    </m:sSup>
                    <m:r>
                      <a:rPr lang="en-NZ" sz="2000" b="0" i="1" smtClean="0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NZ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2000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NZ" sz="2000" b="0" i="1" smtClean="0"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NZ" sz="2000" b="0" i="1" smtClean="0">
                        <a:latin typeface="Cambria Math"/>
                      </a:rPr>
                      <m:t>,…,</m:t>
                    </m:r>
                    <m:sSup>
                      <m:sSupPr>
                        <m:ctrlPr>
                          <a:rPr lang="en-NZ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2000" b="0" i="1" smtClean="0">
                            <a:latin typeface="Cambria Math"/>
                          </a:rPr>
                          <m:t>𝑢</m:t>
                        </m:r>
                      </m:e>
                      <m:sup>
                        <m:r>
                          <a:rPr lang="en-NZ" sz="2000" b="0" i="1" smtClean="0">
                            <a:latin typeface="Cambria Math"/>
                          </a:rPr>
                          <m:t>(</m:t>
                        </m:r>
                        <m:r>
                          <a:rPr lang="en-NZ" sz="2000" b="0" i="1" smtClean="0">
                            <a:latin typeface="Cambria Math"/>
                          </a:rPr>
                          <m:t>𝑘</m:t>
                        </m:r>
                        <m:r>
                          <a:rPr lang="en-NZ" sz="2000" b="0" i="1" smtClean="0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</a:p>
              <a:p>
                <a:r>
                  <a:rPr lang="en-US" sz="2000" dirty="0" smtClean="0"/>
                  <a:t>onto which to project the data, so as to minimize the projection error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228352"/>
                <a:ext cx="8305800" cy="734240"/>
              </a:xfrm>
              <a:prstGeom prst="rect">
                <a:avLst/>
              </a:prstGeom>
              <a:blipFill rotWithShape="1">
                <a:blip r:embed="rId13"/>
                <a:stretch>
                  <a:fillRect l="-808" t="-25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325" y="889001"/>
            <a:ext cx="676275" cy="2311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612686" y="371025"/>
                <a:ext cx="11503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3</m:t>
                      </m:r>
                      <m:r>
                        <a:rPr lang="en-NZ" b="0" i="1" smtClean="0">
                          <a:latin typeface="Cambria Math"/>
                        </a:rPr>
                        <m:t>𝐷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→2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685" y="278269"/>
                <a:ext cx="1150315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/>
          <p:cNvCxnSpPr/>
          <p:nvPr/>
        </p:nvCxnSpPr>
        <p:spPr>
          <a:xfrm flipV="1">
            <a:off x="1270000" y="1710143"/>
            <a:ext cx="1222418" cy="62236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70000" y="2332509"/>
            <a:ext cx="1181100" cy="17975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514600" y="1694786"/>
            <a:ext cx="1181100" cy="17975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438400" y="3492347"/>
            <a:ext cx="1257300" cy="64084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4699000" y="1186785"/>
            <a:ext cx="3683000" cy="3683000"/>
            <a:chOff x="5275415" y="690798"/>
            <a:chExt cx="3683000" cy="2762250"/>
          </a:xfrm>
        </p:grpSpPr>
        <p:pic>
          <p:nvPicPr>
            <p:cNvPr id="51" name="Picture 2" descr="C:\Users\tlow\Desktop\cs229a\lectures-slides\assets\pca\15.3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5415" y="690798"/>
              <a:ext cx="3683000" cy="2762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200" y="2932051"/>
              <a:ext cx="222885" cy="15049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7200" y="2896219"/>
              <a:ext cx="228600" cy="15049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4000" y="1270701"/>
              <a:ext cx="230505" cy="154305"/>
            </a:xfrm>
            <a:prstGeom prst="rect">
              <a:avLst/>
            </a:prstGeom>
          </p:spPr>
        </p:pic>
      </p:grpSp>
      <p:cxnSp>
        <p:nvCxnSpPr>
          <p:cNvPr id="55" name="Straight Connector 54"/>
          <p:cNvCxnSpPr/>
          <p:nvPr/>
        </p:nvCxnSpPr>
        <p:spPr>
          <a:xfrm flipV="1">
            <a:off x="5461000" y="1707420"/>
            <a:ext cx="1222418" cy="622365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461000" y="2329786"/>
            <a:ext cx="1181100" cy="17975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718300" y="1720186"/>
            <a:ext cx="1181100" cy="1797561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642100" y="3517747"/>
            <a:ext cx="1257300" cy="64084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718300" y="2489520"/>
            <a:ext cx="747510" cy="1082977"/>
          </a:xfrm>
          <a:prstGeom prst="line">
            <a:avLst/>
          </a:prstGeom>
          <a:ln w="539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5867400" y="2514601"/>
            <a:ext cx="927100" cy="535847"/>
          </a:xfrm>
          <a:prstGeom prst="line">
            <a:avLst/>
          </a:prstGeom>
          <a:ln w="539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5548274" y="3228565"/>
                <a:ext cx="63825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p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𝟏</m:t>
                          </m:r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274" y="2421424"/>
                <a:ext cx="638252" cy="380810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829348" y="2413000"/>
                <a:ext cx="638252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𝒖</m:t>
                          </m:r>
                        </m:e>
                        <m:sup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𝟐</m:t>
                          </m:r>
                          <m:r>
                            <a:rPr lang="en-NZ" b="1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348" y="1809750"/>
                <a:ext cx="638252" cy="380810"/>
              </a:xfrm>
              <a:prstGeom prst="rect">
                <a:avLst/>
              </a:prstGeom>
              <a:blipFill rotWithShape="1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1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71026"/>
            <a:ext cx="83058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rgbClr val="0000CC"/>
                </a:solidFill>
              </a:rPr>
              <a:t>Principal Component Analysis (PCA) </a:t>
            </a:r>
            <a:r>
              <a:rPr lang="en-US" sz="2200" b="1" dirty="0" smtClean="0">
                <a:solidFill>
                  <a:srgbClr val="FF0000"/>
                </a:solidFill>
              </a:rPr>
              <a:t>IS NOT </a:t>
            </a:r>
            <a:r>
              <a:rPr lang="en-US" sz="2200" b="1" dirty="0" smtClean="0">
                <a:solidFill>
                  <a:schemeClr val="accent6">
                    <a:lumMod val="75000"/>
                  </a:schemeClr>
                </a:solidFill>
              </a:rPr>
              <a:t>linear regression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6368907"/>
            <a:ext cx="3066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>
                <a:solidFill>
                  <a:srgbClr val="0000CC"/>
                </a:solidFill>
              </a:rPr>
              <a:t>Principal </a:t>
            </a:r>
            <a:r>
              <a:rPr lang="en-NZ" b="1" dirty="0">
                <a:solidFill>
                  <a:srgbClr val="0000CC"/>
                </a:solidFill>
              </a:rPr>
              <a:t>C</a:t>
            </a:r>
            <a:r>
              <a:rPr lang="en-NZ" b="1" dirty="0" smtClean="0">
                <a:solidFill>
                  <a:srgbClr val="0000CC"/>
                </a:solidFill>
              </a:rPr>
              <a:t>omponent Analysis</a:t>
            </a:r>
            <a:endParaRPr lang="en-US" b="1" dirty="0">
              <a:solidFill>
                <a:srgbClr val="0000CC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19800" y="6323348"/>
            <a:ext cx="194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b="1" dirty="0" smtClean="0">
                <a:solidFill>
                  <a:schemeClr val="accent6">
                    <a:lumMod val="75000"/>
                  </a:schemeClr>
                </a:solidFill>
              </a:rPr>
              <a:t>Linear regression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rot="21000000">
            <a:off x="1371600" y="3886200"/>
            <a:ext cx="381000" cy="50990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091294" y="1462411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52400" y="3784599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3987800"/>
            <a:ext cx="222885" cy="2006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53552" y="1524953"/>
            <a:ext cx="304800" cy="15049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533400" y="1815330"/>
            <a:ext cx="3581400" cy="39987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600000">
            <a:off x="2132076" y="4076822"/>
            <a:ext cx="307944" cy="19621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20880000">
            <a:off x="2600006" y="2890182"/>
            <a:ext cx="228822" cy="34820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300000">
            <a:off x="3717525" y="1943644"/>
            <a:ext cx="168675" cy="132965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21240000">
            <a:off x="1019280" y="5308599"/>
            <a:ext cx="208084" cy="228600"/>
          </a:xfrm>
          <a:prstGeom prst="line">
            <a:avLst/>
          </a:prstGeom>
          <a:ln w="25400">
            <a:solidFill>
              <a:srgbClr val="0000CC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1219200" y="5504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219200" y="38282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2403467" y="42854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2479667" y="2837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622667" y="18470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6968094" y="1462411"/>
            <a:ext cx="0" cy="4505335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029200" y="3784599"/>
            <a:ext cx="3886200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1" y="3987800"/>
            <a:ext cx="222885" cy="20066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30352" y="1524953"/>
            <a:ext cx="304800" cy="150495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5410200" y="1815330"/>
            <a:ext cx="3581400" cy="399876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139544" y="5053692"/>
            <a:ext cx="0" cy="420298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6096000" y="5504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096000" y="38282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280267" y="42854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356467" y="28376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8499467" y="1847028"/>
            <a:ext cx="111133" cy="10877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6155872" y="3946154"/>
            <a:ext cx="0" cy="99526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418616" y="2949300"/>
            <a:ext cx="0" cy="56444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331528" y="3711552"/>
            <a:ext cx="0" cy="581543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8555033" y="1972196"/>
            <a:ext cx="0" cy="313804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55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81001" y="76201"/>
            <a:ext cx="838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Reconstruction from compressed representation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62200"/>
            <a:ext cx="2057400" cy="228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032" y="2286000"/>
            <a:ext cx="2078568" cy="2359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439107"/>
            <a:ext cx="1801812" cy="257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1600200" y="3352800"/>
                <a:ext cx="117987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200" b="0" i="1" smtClean="0">
                          <a:latin typeface="Cambria Math"/>
                        </a:rPr>
                        <m:t>𝑧</m:t>
                      </m:r>
                      <m:r>
                        <a:rPr lang="en-NZ" sz="12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2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NZ" sz="1200" b="0" i="1" smtClean="0">
                              <a:latin typeface="Cambria Math"/>
                            </a:rPr>
                            <m:t>𝑟𝑒𝑑𝑢𝑐𝑒</m:t>
                          </m:r>
                        </m:sub>
                      </m:sSub>
                      <m:r>
                        <a:rPr lang="en-NZ" sz="12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NZ" sz="1200" b="0" i="1" smtClean="0">
                          <a:latin typeface="Cambria Math"/>
                          <a:ea typeface="Cambria Math"/>
                        </a:rPr>
                        <m:t>𝑥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3352800"/>
                <a:ext cx="1179874" cy="27699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5181600" y="3380148"/>
                <a:ext cx="136120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100" b="0" i="1" smtClean="0">
                          <a:latin typeface="Cambria Math"/>
                        </a:rPr>
                        <m:t>𝑥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NZ" sz="11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NZ" sz="1100" b="0" i="1" smtClean="0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</m:acc>
                      <m:r>
                        <a:rPr lang="en-NZ" sz="11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1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NZ" sz="1100" b="0" i="1" smtClean="0">
                              <a:latin typeface="Cambria Math"/>
                            </a:rPr>
                            <m:t>𝑟𝑒𝑑𝑢𝑐𝑒</m:t>
                          </m:r>
                        </m:sub>
                      </m:sSub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NZ" sz="1100" b="0" i="1" smtClean="0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380148"/>
                <a:ext cx="1361205" cy="261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>
          <a:xfrm>
            <a:off x="6689630" y="3415585"/>
            <a:ext cx="223402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2895600" y="3458541"/>
            <a:ext cx="223402" cy="152400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24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7975" y="123250"/>
            <a:ext cx="899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Choosing      (number of principal components)</a:t>
            </a:r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3784"/>
            <a:ext cx="162687" cy="334264"/>
          </a:xfrm>
          <a:prstGeom prst="rect">
            <a:avLst/>
          </a:prstGeom>
        </p:spPr>
      </p:pic>
      <p:sp>
        <p:nvSpPr>
          <p:cNvPr id="8" name="AutoShape 2" descr="http://res.cloudinary.com/hrscywv4p/image/upload/c_limit,f_auto,h_2000,q_80,w_1200/v1/246140/http_augur.link_scree_preuhb.png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http://res.cloudinary.com/hrscywv4p/image/upload/c_limit,f_auto,h_2000,q_80,w_1200/v1/246140/http_augur.link_scree_preuhb.png"/>
          <p:cNvSpPr>
            <a:spLocks noChangeAspect="1" noChangeArrowheads="1"/>
          </p:cNvSpPr>
          <p:nvPr/>
        </p:nvSpPr>
        <p:spPr bwMode="auto">
          <a:xfrm>
            <a:off x="307975" y="105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http://res.cloudinary.com/hrscywv4p/image/upload/c_limit,f_auto,h_2000,q_80,w_1200/v1/246140/http_augur.link_scree_preuhb.png"/>
          <p:cNvSpPr>
            <a:spLocks noChangeAspect="1" noChangeArrowheads="1"/>
          </p:cNvSpPr>
          <p:nvPr/>
        </p:nvSpPr>
        <p:spPr bwMode="auto">
          <a:xfrm>
            <a:off x="460375" y="2137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8" descr="http://res.cloudinary.com/hrscywv4p/image/upload/c_limit,f_auto,h_2000,q_80,w_1200/v1/246140/http_augur.link_scree_preuhb.png"/>
          <p:cNvSpPr>
            <a:spLocks noChangeAspect="1" noChangeArrowheads="1"/>
          </p:cNvSpPr>
          <p:nvPr/>
        </p:nvSpPr>
        <p:spPr bwMode="auto">
          <a:xfrm>
            <a:off x="612775" y="416984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" t="2555" r="1492"/>
          <a:stretch/>
        </p:blipFill>
        <p:spPr bwMode="auto">
          <a:xfrm>
            <a:off x="3886200" y="990600"/>
            <a:ext cx="5177738" cy="5410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6200" y="1295400"/>
            <a:ext cx="3581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PCA identifies the axis that accounts for the largest amount of variance in the </a:t>
            </a:r>
            <a:r>
              <a:rPr lang="en-US" dirty="0" smtClean="0">
                <a:solidFill>
                  <a:srgbClr val="000000"/>
                </a:solidFill>
                <a:latin typeface="MinionPro-Regular" panose="02040503050306020203" pitchFamily="18" charset="0"/>
              </a:rPr>
              <a:t>data set</a:t>
            </a: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. </a:t>
            </a:r>
            <a:endParaRPr lang="en-US" dirty="0" smtClean="0">
              <a:solidFill>
                <a:srgbClr val="000000"/>
              </a:solidFill>
              <a:latin typeface="MinionPro-Regular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MinionPro-Regular" panose="02040503050306020203" pitchFamily="18" charset="0"/>
              </a:rPr>
              <a:t>next it finds </a:t>
            </a: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a second axis, orthogonal to </a:t>
            </a:r>
            <a:r>
              <a:rPr lang="en-US" dirty="0" smtClean="0">
                <a:solidFill>
                  <a:srgbClr val="000000"/>
                </a:solidFill>
                <a:latin typeface="MinionPro-Regular" panose="02040503050306020203" pitchFamily="18" charset="0"/>
              </a:rPr>
              <a:t>the first </a:t>
            </a: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one, that accounts for the largest amount of </a:t>
            </a:r>
            <a:r>
              <a:rPr lang="en-US" b="1" dirty="0">
                <a:solidFill>
                  <a:srgbClr val="000000"/>
                </a:solidFill>
                <a:latin typeface="MinionPro-Regular" panose="02040503050306020203" pitchFamily="18" charset="0"/>
              </a:rPr>
              <a:t>remaining </a:t>
            </a: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variance. </a:t>
            </a:r>
            <a:endParaRPr lang="en-US" dirty="0" smtClean="0">
              <a:solidFill>
                <a:srgbClr val="000000"/>
              </a:solidFill>
              <a:latin typeface="MinionPro-Regular" panose="020405030503060202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MinionPro-Regular" panose="02040503050306020203" pitchFamily="18" charset="0"/>
              </a:rPr>
              <a:t>It then finds a </a:t>
            </a: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third axis, orthogonal to both previous axes, and a fourth</a:t>
            </a:r>
            <a:r>
              <a:rPr lang="en-US" dirty="0" smtClean="0">
                <a:solidFill>
                  <a:srgbClr val="000000"/>
                </a:solidFill>
                <a:latin typeface="MinionPro-Regular" panose="02040503050306020203" pitchFamily="18" charset="0"/>
              </a:rPr>
              <a:t>, a </a:t>
            </a:r>
            <a:r>
              <a:rPr lang="en-US" dirty="0">
                <a:solidFill>
                  <a:srgbClr val="000000"/>
                </a:solidFill>
                <a:latin typeface="MinionPro-Regular" panose="02040503050306020203" pitchFamily="18" charset="0"/>
              </a:rPr>
              <a:t>fifth, and so on—as many axes as the number of dimensions in the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1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81001"/>
            <a:ext cx="830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Applications of PCA</a:t>
            </a:r>
            <a:endParaRPr lang="en-US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09600" y="1295400"/>
                <a:ext cx="8305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n-NZ" sz="2400" dirty="0" smtClean="0"/>
                  <a:t>Improve classification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NZ" sz="2400" dirty="0" smtClean="0"/>
                  <a:t>PCA Reduces the impact of the curse of dimensionality </a:t>
                </a:r>
              </a:p>
              <a:p>
                <a:pPr marL="800100" lvl="1" indent="-342900">
                  <a:buFontTx/>
                  <a:buChar char="-"/>
                </a:pPr>
                <a:endParaRPr lang="en-US" sz="2400" dirty="0" smtClean="0"/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Compression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sz="2400" dirty="0" smtClean="0"/>
                  <a:t>Reduce memory/disk needed to store data</a:t>
                </a:r>
              </a:p>
              <a:p>
                <a:pPr marL="800100" lvl="1" indent="-342900">
                  <a:buFontTx/>
                  <a:buChar char="-"/>
                </a:pPr>
                <a:r>
                  <a:rPr lang="en-US" sz="2400" dirty="0" smtClean="0"/>
                  <a:t>Speed up learning algorithm</a:t>
                </a:r>
              </a:p>
              <a:p>
                <a:pPr marL="800100" lvl="1" indent="-342900">
                  <a:buFontTx/>
                  <a:buChar char="-"/>
                </a:pPr>
                <a:endParaRPr lang="en-US" sz="2400" dirty="0" smtClean="0"/>
              </a:p>
              <a:p>
                <a:pPr marL="342900" indent="-342900">
                  <a:buFontTx/>
                  <a:buChar char="-"/>
                </a:pPr>
                <a:r>
                  <a:rPr lang="en-US" sz="2400" dirty="0" smtClean="0"/>
                  <a:t>Visualization of the data in 3D, 2D or 1D (</a:t>
                </a:r>
                <a14:m>
                  <m:oMath xmlns:m="http://schemas.openxmlformats.org/officeDocument/2006/math">
                    <m:r>
                      <a:rPr lang="en-NZ" sz="2400" b="0" i="1" smtClean="0">
                        <a:latin typeface="Cambria Math"/>
                      </a:rPr>
                      <m:t>𝑘</m:t>
                    </m:r>
                    <m:r>
                      <a:rPr lang="en-NZ" sz="2400" b="0" i="1" smtClean="0">
                        <a:latin typeface="Cambria Math"/>
                        <a:ea typeface="Cambria Math"/>
                      </a:rPr>
                      <m:t>≤3)</m:t>
                    </m:r>
                  </m:oMath>
                </a14:m>
                <a:endParaRPr lang="en-NZ" sz="2400" b="0" dirty="0" smtClean="0">
                  <a:ea typeface="Cambria Math"/>
                </a:endParaRPr>
              </a:p>
              <a:p>
                <a:pPr marL="342900" indent="-342900">
                  <a:buFontTx/>
                  <a:buChar char="-"/>
                </a:pPr>
                <a:endParaRPr lang="en-NZ" sz="2400" dirty="0" smtClean="0"/>
              </a:p>
              <a:p>
                <a:pPr marL="342900" indent="-342900">
                  <a:buFontTx/>
                  <a:buChar char="-"/>
                </a:pPr>
                <a:r>
                  <a:rPr lang="en-NZ" sz="2400" dirty="0" smtClean="0"/>
                  <a:t>Understanding the relationship between predictors X and output variable y</a:t>
                </a:r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295400"/>
                <a:ext cx="8305800" cy="4154984"/>
              </a:xfrm>
              <a:prstGeom prst="rect">
                <a:avLst/>
              </a:prstGeom>
              <a:blipFill>
                <a:blip r:embed="rId2"/>
                <a:stretch>
                  <a:fillRect l="-1174" t="-1468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5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43" y="88460"/>
            <a:ext cx="9001357" cy="584776"/>
          </a:xfrm>
        </p:spPr>
        <p:txBody>
          <a:bodyPr>
            <a:noAutofit/>
          </a:bodyPr>
          <a:lstStyle/>
          <a:p>
            <a:pPr algn="l"/>
            <a:r>
              <a:rPr lang="en-NZ" sz="2800" dirty="0" smtClean="0"/>
              <a:t>How to carry out PCA: Singular value decomposition (SVD)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016199"/>
                <a:ext cx="5363369" cy="5841802"/>
              </a:xfrm>
            </p:spPr>
            <p:txBody>
              <a:bodyPr>
                <a:normAutofit fontScale="47500" lnSpcReduction="20000"/>
              </a:bodyPr>
              <a:lstStyle/>
              <a:p>
                <a:r>
                  <a:rPr lang="en-US" dirty="0" smtClean="0"/>
                  <a:t>So how can you find the principal components of a training set? </a:t>
                </a:r>
              </a:p>
              <a:p>
                <a:r>
                  <a:rPr lang="en-US" dirty="0" smtClean="0"/>
                  <a:t>Luckily</a:t>
                </a:r>
                <a:r>
                  <a:rPr lang="en-US" dirty="0"/>
                  <a:t>, there is </a:t>
                </a:r>
                <a:r>
                  <a:rPr lang="en-US" dirty="0" smtClean="0"/>
                  <a:t>a standard </a:t>
                </a:r>
                <a:r>
                  <a:rPr lang="en-US" dirty="0"/>
                  <a:t>matrix factorization technique called </a:t>
                </a:r>
                <a:r>
                  <a:rPr lang="en-US" i="1" dirty="0"/>
                  <a:t>Singular Value Decomposition </a:t>
                </a:r>
                <a:r>
                  <a:rPr lang="en-US" dirty="0"/>
                  <a:t>(SVD</a:t>
                </a:r>
                <a:r>
                  <a:rPr lang="en-US" dirty="0" smtClean="0"/>
                  <a:t>) that </a:t>
                </a:r>
                <a:r>
                  <a:rPr lang="en-US" dirty="0"/>
                  <a:t>can decompose the training set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/>
                  <a:t>into the </a:t>
                </a:r>
                <a:r>
                  <a:rPr lang="en-US" dirty="0" smtClean="0"/>
                  <a:t>dot/matrix product </a:t>
                </a:r>
                <a:r>
                  <a:rPr lang="en-US" dirty="0"/>
                  <a:t>of three matrices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b="1" dirty="0"/>
              </a:p>
              <a:p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i="1" dirty="0" smtClean="0"/>
                  <a:t> </a:t>
                </a:r>
                <a:r>
                  <a:rPr lang="en-US" dirty="0"/>
                  <a:t>contains all the principal components that we are looking for</a:t>
                </a:r>
                <a:endParaRPr lang="en-NZ" dirty="0" smtClean="0"/>
              </a:p>
              <a:p>
                <a:r>
                  <a:rPr lang="en-US" dirty="0" smtClean="0"/>
                  <a:t>Singular </a:t>
                </a:r>
                <a:r>
                  <a:rPr lang="en-US" dirty="0"/>
                  <a:t>value decomposition is essentially trying to reduce a rank </a:t>
                </a:r>
                <a:r>
                  <a:rPr lang="en-US" dirty="0" smtClean="0"/>
                  <a:t>R</a:t>
                </a:r>
                <a:r>
                  <a:rPr lang="en-US" dirty="0"/>
                  <a:t> matrix to a rank K </a:t>
                </a:r>
                <a:r>
                  <a:rPr lang="en-US" dirty="0" smtClean="0"/>
                  <a:t>matrix (K&lt;&lt;R).</a:t>
                </a:r>
              </a:p>
              <a:p>
                <a:r>
                  <a:rPr lang="en-US" dirty="0"/>
                  <a:t>It means that we can take a list of </a:t>
                </a:r>
                <a:r>
                  <a:rPr lang="en-US" dirty="0" smtClean="0"/>
                  <a:t>R</a:t>
                </a:r>
                <a:r>
                  <a:rPr lang="en-US" dirty="0"/>
                  <a:t> unique vectors, and approximate them as a linear combination of </a:t>
                </a:r>
                <a:r>
                  <a:rPr lang="en-US" dirty="0" smtClean="0"/>
                  <a:t>K</a:t>
                </a:r>
                <a:r>
                  <a:rPr lang="en-US" dirty="0"/>
                  <a:t> unique vectors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Once you have identified all the principal components, you can reduce the </a:t>
                </a:r>
                <a:r>
                  <a:rPr lang="en-US" dirty="0" smtClean="0"/>
                  <a:t>dimensionality of </a:t>
                </a:r>
                <a:r>
                  <a:rPr lang="en-US" dirty="0"/>
                  <a:t>the dataset down to </a:t>
                </a:r>
                <a:r>
                  <a:rPr lang="en-US" dirty="0" smtClean="0"/>
                  <a:t>R</a:t>
                </a:r>
                <a:r>
                  <a:rPr lang="en-US" i="1" dirty="0" smtClean="0"/>
                  <a:t> </a:t>
                </a:r>
                <a:r>
                  <a:rPr lang="en-US" dirty="0"/>
                  <a:t>dimensions by projecting it onto the </a:t>
                </a:r>
                <a:r>
                  <a:rPr lang="en-US" dirty="0" smtClean="0"/>
                  <a:t>hyperplane defined </a:t>
                </a:r>
                <a:r>
                  <a:rPr lang="en-US" dirty="0"/>
                  <a:t>by the first </a:t>
                </a:r>
                <a:r>
                  <a:rPr lang="en-US" dirty="0" smtClean="0"/>
                  <a:t>R</a:t>
                </a:r>
                <a:r>
                  <a:rPr lang="en-US" i="1" dirty="0" smtClean="0"/>
                  <a:t> </a:t>
                </a:r>
                <a:r>
                  <a:rPr lang="en-US" dirty="0"/>
                  <a:t>principal components. </a:t>
                </a:r>
                <a:endParaRPr lang="en-US" dirty="0" smtClean="0"/>
              </a:p>
              <a:p>
                <a:r>
                  <a:rPr lang="en-US" dirty="0" smtClean="0"/>
                  <a:t>Selecting </a:t>
                </a:r>
                <a:r>
                  <a:rPr lang="en-US" dirty="0"/>
                  <a:t>this hyperplane ensures that </a:t>
                </a:r>
                <a:r>
                  <a:rPr lang="en-US" dirty="0" smtClean="0"/>
                  <a:t>the projection </a:t>
                </a:r>
                <a:r>
                  <a:rPr lang="en-US" dirty="0"/>
                  <a:t>will preserve as much variance as possible</a:t>
                </a:r>
                <a:r>
                  <a:rPr lang="en-US" dirty="0" smtClean="0"/>
                  <a:t>.</a:t>
                </a:r>
              </a:p>
              <a:p>
                <a:r>
                  <a:rPr lang="en-US" dirty="0"/>
                  <a:t>To project the training set onto the hyperplane, you can simply compute the </a:t>
                </a:r>
                <a:r>
                  <a:rPr lang="en-US" dirty="0" smtClean="0"/>
                  <a:t>dot/matrix product </a:t>
                </a:r>
                <a:r>
                  <a:rPr lang="en-US" dirty="0"/>
                  <a:t>of the training set </a:t>
                </a:r>
                <a:r>
                  <a:rPr lang="en-US" dirty="0" smtClean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by the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:r>
                  <a:rPr lang="en-US" dirty="0"/>
                  <a:t>defined as the matrix </a:t>
                </a:r>
                <a:r>
                  <a:rPr lang="en-US" dirty="0" smtClean="0"/>
                  <a:t>containing the first R principal components (i.e., the matrix composed of the first R columns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𝑝𝑟𝑜𝑗𝑒𝑐𝑡𝑖𝑜𝑛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016199"/>
                <a:ext cx="5363369" cy="5841802"/>
              </a:xfrm>
              <a:blipFill>
                <a:blip r:embed="rId2"/>
                <a:stretch>
                  <a:fillRect l="-341" t="-939" r="-1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228"/>
          <p:cNvSpPr>
            <a:spLocks noChangeArrowheads="1"/>
          </p:cNvSpPr>
          <p:nvPr/>
        </p:nvSpPr>
        <p:spPr bwMode="auto">
          <a:xfrm flipH="1" flipV="1">
            <a:off x="6679407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7"/>
          <p:cNvSpPr>
            <a:spLocks noChangeArrowheads="1"/>
          </p:cNvSpPr>
          <p:nvPr/>
        </p:nvSpPr>
        <p:spPr bwMode="auto">
          <a:xfrm flipH="1" flipV="1">
            <a:off x="6858001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228"/>
          <p:cNvSpPr>
            <a:spLocks noChangeArrowheads="1"/>
          </p:cNvSpPr>
          <p:nvPr/>
        </p:nvSpPr>
        <p:spPr bwMode="auto">
          <a:xfrm flipH="1" flipV="1">
            <a:off x="7032626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7" name="Rectangle 227"/>
          <p:cNvSpPr>
            <a:spLocks noChangeArrowheads="1"/>
          </p:cNvSpPr>
          <p:nvPr/>
        </p:nvSpPr>
        <p:spPr bwMode="auto">
          <a:xfrm flipH="1" flipV="1">
            <a:off x="7212807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228"/>
          <p:cNvSpPr>
            <a:spLocks noChangeArrowheads="1"/>
          </p:cNvSpPr>
          <p:nvPr/>
        </p:nvSpPr>
        <p:spPr bwMode="auto">
          <a:xfrm flipH="1" flipV="1">
            <a:off x="7387432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9" name="Rectangle 228"/>
          <p:cNvSpPr>
            <a:spLocks noChangeArrowheads="1"/>
          </p:cNvSpPr>
          <p:nvPr/>
        </p:nvSpPr>
        <p:spPr bwMode="auto">
          <a:xfrm flipH="1" flipV="1">
            <a:off x="5791201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 flipH="1" flipV="1">
            <a:off x="5969795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 flipH="1" flipV="1">
            <a:off x="6144420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227"/>
          <p:cNvSpPr>
            <a:spLocks noChangeArrowheads="1"/>
          </p:cNvSpPr>
          <p:nvPr/>
        </p:nvSpPr>
        <p:spPr bwMode="auto">
          <a:xfrm flipH="1" flipV="1">
            <a:off x="6324601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3" name="Rectangle 228"/>
          <p:cNvSpPr>
            <a:spLocks noChangeArrowheads="1"/>
          </p:cNvSpPr>
          <p:nvPr/>
        </p:nvSpPr>
        <p:spPr bwMode="auto">
          <a:xfrm flipH="1" flipV="1">
            <a:off x="6499226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4" name="Rectangle 228"/>
          <p:cNvSpPr>
            <a:spLocks noChangeArrowheads="1"/>
          </p:cNvSpPr>
          <p:nvPr/>
        </p:nvSpPr>
        <p:spPr bwMode="auto">
          <a:xfrm flipH="1" flipV="1">
            <a:off x="6679407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5" name="Rectangle 227"/>
          <p:cNvSpPr>
            <a:spLocks noChangeArrowheads="1"/>
          </p:cNvSpPr>
          <p:nvPr/>
        </p:nvSpPr>
        <p:spPr bwMode="auto">
          <a:xfrm flipH="1" flipV="1">
            <a:off x="6858001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28"/>
          <p:cNvSpPr>
            <a:spLocks noChangeArrowheads="1"/>
          </p:cNvSpPr>
          <p:nvPr/>
        </p:nvSpPr>
        <p:spPr bwMode="auto">
          <a:xfrm flipH="1" flipV="1">
            <a:off x="7032626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7"/>
          <p:cNvSpPr>
            <a:spLocks noChangeArrowheads="1"/>
          </p:cNvSpPr>
          <p:nvPr/>
        </p:nvSpPr>
        <p:spPr bwMode="auto">
          <a:xfrm flipH="1" flipV="1">
            <a:off x="7212807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8"/>
          <p:cNvSpPr>
            <a:spLocks noChangeArrowheads="1"/>
          </p:cNvSpPr>
          <p:nvPr/>
        </p:nvSpPr>
        <p:spPr bwMode="auto">
          <a:xfrm flipH="1" flipV="1">
            <a:off x="7387432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8"/>
          <p:cNvSpPr>
            <a:spLocks noChangeArrowheads="1"/>
          </p:cNvSpPr>
          <p:nvPr/>
        </p:nvSpPr>
        <p:spPr bwMode="auto">
          <a:xfrm flipH="1" flipV="1">
            <a:off x="5791201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7"/>
          <p:cNvSpPr>
            <a:spLocks noChangeArrowheads="1"/>
          </p:cNvSpPr>
          <p:nvPr/>
        </p:nvSpPr>
        <p:spPr bwMode="auto">
          <a:xfrm flipH="1" flipV="1">
            <a:off x="5969795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1" name="Rectangle 228"/>
          <p:cNvSpPr>
            <a:spLocks noChangeArrowheads="1"/>
          </p:cNvSpPr>
          <p:nvPr/>
        </p:nvSpPr>
        <p:spPr bwMode="auto">
          <a:xfrm flipH="1" flipV="1">
            <a:off x="6144420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2" name="Rectangle 227"/>
          <p:cNvSpPr>
            <a:spLocks noChangeArrowheads="1"/>
          </p:cNvSpPr>
          <p:nvPr/>
        </p:nvSpPr>
        <p:spPr bwMode="auto">
          <a:xfrm flipH="1" flipV="1">
            <a:off x="6324601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3" name="Rectangle 228"/>
          <p:cNvSpPr>
            <a:spLocks noChangeArrowheads="1"/>
          </p:cNvSpPr>
          <p:nvPr/>
        </p:nvSpPr>
        <p:spPr bwMode="auto">
          <a:xfrm flipH="1" flipV="1">
            <a:off x="6499226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4" name="Rectangle 228"/>
          <p:cNvSpPr>
            <a:spLocks noChangeArrowheads="1"/>
          </p:cNvSpPr>
          <p:nvPr/>
        </p:nvSpPr>
        <p:spPr bwMode="auto">
          <a:xfrm flipH="1" flipV="1">
            <a:off x="6679407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5" name="Rectangle 227"/>
          <p:cNvSpPr>
            <a:spLocks noChangeArrowheads="1"/>
          </p:cNvSpPr>
          <p:nvPr/>
        </p:nvSpPr>
        <p:spPr bwMode="auto">
          <a:xfrm flipH="1" flipV="1">
            <a:off x="6858001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8"/>
          <p:cNvSpPr>
            <a:spLocks noChangeArrowheads="1"/>
          </p:cNvSpPr>
          <p:nvPr/>
        </p:nvSpPr>
        <p:spPr bwMode="auto">
          <a:xfrm flipH="1" flipV="1">
            <a:off x="7032626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7"/>
          <p:cNvSpPr>
            <a:spLocks noChangeArrowheads="1"/>
          </p:cNvSpPr>
          <p:nvPr/>
        </p:nvSpPr>
        <p:spPr bwMode="auto">
          <a:xfrm flipH="1" flipV="1">
            <a:off x="7212807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8" name="Rectangle 228"/>
          <p:cNvSpPr>
            <a:spLocks noChangeArrowheads="1"/>
          </p:cNvSpPr>
          <p:nvPr/>
        </p:nvSpPr>
        <p:spPr bwMode="auto">
          <a:xfrm flipH="1" flipV="1">
            <a:off x="7387432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9" name="Rectangle 228"/>
          <p:cNvSpPr>
            <a:spLocks noChangeArrowheads="1"/>
          </p:cNvSpPr>
          <p:nvPr/>
        </p:nvSpPr>
        <p:spPr bwMode="auto">
          <a:xfrm flipH="1" flipV="1">
            <a:off x="5791201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0" name="Rectangle 227"/>
          <p:cNvSpPr>
            <a:spLocks noChangeArrowheads="1"/>
          </p:cNvSpPr>
          <p:nvPr/>
        </p:nvSpPr>
        <p:spPr bwMode="auto">
          <a:xfrm flipH="1" flipV="1">
            <a:off x="5969795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" name="Rectangle 228"/>
          <p:cNvSpPr>
            <a:spLocks noChangeArrowheads="1"/>
          </p:cNvSpPr>
          <p:nvPr/>
        </p:nvSpPr>
        <p:spPr bwMode="auto">
          <a:xfrm flipH="1" flipV="1">
            <a:off x="6144420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2" name="Rectangle 227"/>
          <p:cNvSpPr>
            <a:spLocks noChangeArrowheads="1"/>
          </p:cNvSpPr>
          <p:nvPr/>
        </p:nvSpPr>
        <p:spPr bwMode="auto">
          <a:xfrm flipH="1" flipV="1">
            <a:off x="6324601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3" name="Rectangle 228"/>
          <p:cNvSpPr>
            <a:spLocks noChangeArrowheads="1"/>
          </p:cNvSpPr>
          <p:nvPr/>
        </p:nvSpPr>
        <p:spPr bwMode="auto">
          <a:xfrm flipH="1" flipV="1">
            <a:off x="6499226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8"/>
          <p:cNvSpPr>
            <a:spLocks noChangeArrowheads="1"/>
          </p:cNvSpPr>
          <p:nvPr/>
        </p:nvSpPr>
        <p:spPr bwMode="auto">
          <a:xfrm flipH="1" flipV="1">
            <a:off x="6679407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7"/>
          <p:cNvSpPr>
            <a:spLocks noChangeArrowheads="1"/>
          </p:cNvSpPr>
          <p:nvPr/>
        </p:nvSpPr>
        <p:spPr bwMode="auto">
          <a:xfrm flipH="1" flipV="1">
            <a:off x="6858001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6" name="Rectangle 228"/>
          <p:cNvSpPr>
            <a:spLocks noChangeArrowheads="1"/>
          </p:cNvSpPr>
          <p:nvPr/>
        </p:nvSpPr>
        <p:spPr bwMode="auto">
          <a:xfrm flipH="1" flipV="1">
            <a:off x="7032626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7" name="Rectangle 227"/>
          <p:cNvSpPr>
            <a:spLocks noChangeArrowheads="1"/>
          </p:cNvSpPr>
          <p:nvPr/>
        </p:nvSpPr>
        <p:spPr bwMode="auto">
          <a:xfrm flipH="1" flipV="1">
            <a:off x="7212807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8" name="Rectangle 228"/>
          <p:cNvSpPr>
            <a:spLocks noChangeArrowheads="1"/>
          </p:cNvSpPr>
          <p:nvPr/>
        </p:nvSpPr>
        <p:spPr bwMode="auto">
          <a:xfrm flipH="1" flipV="1">
            <a:off x="7387432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9" name="Rectangle 228"/>
          <p:cNvSpPr>
            <a:spLocks noChangeArrowheads="1"/>
          </p:cNvSpPr>
          <p:nvPr/>
        </p:nvSpPr>
        <p:spPr bwMode="auto">
          <a:xfrm flipH="1" flipV="1">
            <a:off x="5791201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0" name="Rectangle 227"/>
          <p:cNvSpPr>
            <a:spLocks noChangeArrowheads="1"/>
          </p:cNvSpPr>
          <p:nvPr/>
        </p:nvSpPr>
        <p:spPr bwMode="auto">
          <a:xfrm flipH="1" flipV="1">
            <a:off x="5969795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1" name="Rectangle 228"/>
          <p:cNvSpPr>
            <a:spLocks noChangeArrowheads="1"/>
          </p:cNvSpPr>
          <p:nvPr/>
        </p:nvSpPr>
        <p:spPr bwMode="auto">
          <a:xfrm flipH="1" flipV="1">
            <a:off x="6144420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2" name="Rectangle 227"/>
          <p:cNvSpPr>
            <a:spLocks noChangeArrowheads="1"/>
          </p:cNvSpPr>
          <p:nvPr/>
        </p:nvSpPr>
        <p:spPr bwMode="auto">
          <a:xfrm flipH="1" flipV="1">
            <a:off x="6324601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3" name="Rectangle 228"/>
          <p:cNvSpPr>
            <a:spLocks noChangeArrowheads="1"/>
          </p:cNvSpPr>
          <p:nvPr/>
        </p:nvSpPr>
        <p:spPr bwMode="auto">
          <a:xfrm flipH="1" flipV="1">
            <a:off x="6499226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151514" y="2209800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13" y="1657350"/>
                <a:ext cx="39228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Rectangle 228"/>
          <p:cNvSpPr>
            <a:spLocks noChangeArrowheads="1"/>
          </p:cNvSpPr>
          <p:nvPr/>
        </p:nvSpPr>
        <p:spPr bwMode="auto">
          <a:xfrm flipH="1" flipV="1">
            <a:off x="7566026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6" name="Rectangle 227"/>
          <p:cNvSpPr>
            <a:spLocks noChangeArrowheads="1"/>
          </p:cNvSpPr>
          <p:nvPr/>
        </p:nvSpPr>
        <p:spPr bwMode="auto">
          <a:xfrm flipH="1" flipV="1">
            <a:off x="7744620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7" name="Rectangle 228"/>
          <p:cNvSpPr>
            <a:spLocks noChangeArrowheads="1"/>
          </p:cNvSpPr>
          <p:nvPr/>
        </p:nvSpPr>
        <p:spPr bwMode="auto">
          <a:xfrm flipH="1" flipV="1">
            <a:off x="7919245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8" name="Rectangle 227"/>
          <p:cNvSpPr>
            <a:spLocks noChangeArrowheads="1"/>
          </p:cNvSpPr>
          <p:nvPr/>
        </p:nvSpPr>
        <p:spPr bwMode="auto">
          <a:xfrm flipH="1" flipV="1">
            <a:off x="8099426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9" name="Rectangle 228"/>
          <p:cNvSpPr>
            <a:spLocks noChangeArrowheads="1"/>
          </p:cNvSpPr>
          <p:nvPr/>
        </p:nvSpPr>
        <p:spPr bwMode="auto">
          <a:xfrm flipH="1" flipV="1">
            <a:off x="8274051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0" name="Rectangle 228"/>
          <p:cNvSpPr>
            <a:spLocks noChangeArrowheads="1"/>
          </p:cNvSpPr>
          <p:nvPr/>
        </p:nvSpPr>
        <p:spPr bwMode="auto">
          <a:xfrm flipH="1" flipV="1">
            <a:off x="7566026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1" name="Rectangle 227"/>
          <p:cNvSpPr>
            <a:spLocks noChangeArrowheads="1"/>
          </p:cNvSpPr>
          <p:nvPr/>
        </p:nvSpPr>
        <p:spPr bwMode="auto">
          <a:xfrm flipH="1" flipV="1">
            <a:off x="7744620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2" name="Rectangle 228"/>
          <p:cNvSpPr>
            <a:spLocks noChangeArrowheads="1"/>
          </p:cNvSpPr>
          <p:nvPr/>
        </p:nvSpPr>
        <p:spPr bwMode="auto">
          <a:xfrm flipH="1" flipV="1">
            <a:off x="7919245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" name="Rectangle 227"/>
          <p:cNvSpPr>
            <a:spLocks noChangeArrowheads="1"/>
          </p:cNvSpPr>
          <p:nvPr/>
        </p:nvSpPr>
        <p:spPr bwMode="auto">
          <a:xfrm flipH="1" flipV="1">
            <a:off x="8099426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" name="Rectangle 228"/>
          <p:cNvSpPr>
            <a:spLocks noChangeArrowheads="1"/>
          </p:cNvSpPr>
          <p:nvPr/>
        </p:nvSpPr>
        <p:spPr bwMode="auto">
          <a:xfrm flipH="1" flipV="1">
            <a:off x="8274051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5" name="Rectangle 228"/>
          <p:cNvSpPr>
            <a:spLocks noChangeArrowheads="1"/>
          </p:cNvSpPr>
          <p:nvPr/>
        </p:nvSpPr>
        <p:spPr bwMode="auto">
          <a:xfrm flipH="1" flipV="1">
            <a:off x="7566026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6" name="Rectangle 227"/>
          <p:cNvSpPr>
            <a:spLocks noChangeArrowheads="1"/>
          </p:cNvSpPr>
          <p:nvPr/>
        </p:nvSpPr>
        <p:spPr bwMode="auto">
          <a:xfrm flipH="1" flipV="1">
            <a:off x="7744620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7" name="Rectangle 228"/>
          <p:cNvSpPr>
            <a:spLocks noChangeArrowheads="1"/>
          </p:cNvSpPr>
          <p:nvPr/>
        </p:nvSpPr>
        <p:spPr bwMode="auto">
          <a:xfrm flipH="1" flipV="1">
            <a:off x="7919245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8" name="Rectangle 227"/>
          <p:cNvSpPr>
            <a:spLocks noChangeArrowheads="1"/>
          </p:cNvSpPr>
          <p:nvPr/>
        </p:nvSpPr>
        <p:spPr bwMode="auto">
          <a:xfrm flipH="1" flipV="1">
            <a:off x="8099426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9" name="Rectangle 228"/>
          <p:cNvSpPr>
            <a:spLocks noChangeArrowheads="1"/>
          </p:cNvSpPr>
          <p:nvPr/>
        </p:nvSpPr>
        <p:spPr bwMode="auto">
          <a:xfrm flipH="1" flipV="1">
            <a:off x="8274051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0" name="Rectangle 228"/>
          <p:cNvSpPr>
            <a:spLocks noChangeArrowheads="1"/>
          </p:cNvSpPr>
          <p:nvPr/>
        </p:nvSpPr>
        <p:spPr bwMode="auto">
          <a:xfrm flipH="1" flipV="1">
            <a:off x="7566026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1" name="Rectangle 227"/>
          <p:cNvSpPr>
            <a:spLocks noChangeArrowheads="1"/>
          </p:cNvSpPr>
          <p:nvPr/>
        </p:nvSpPr>
        <p:spPr bwMode="auto">
          <a:xfrm flipH="1" flipV="1">
            <a:off x="7744620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2" name="Rectangle 228"/>
          <p:cNvSpPr>
            <a:spLocks noChangeArrowheads="1"/>
          </p:cNvSpPr>
          <p:nvPr/>
        </p:nvSpPr>
        <p:spPr bwMode="auto">
          <a:xfrm flipH="1" flipV="1">
            <a:off x="7919245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" name="Rectangle 227"/>
          <p:cNvSpPr>
            <a:spLocks noChangeArrowheads="1"/>
          </p:cNvSpPr>
          <p:nvPr/>
        </p:nvSpPr>
        <p:spPr bwMode="auto">
          <a:xfrm flipH="1" flipV="1">
            <a:off x="8099426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" name="Rectangle 228"/>
          <p:cNvSpPr>
            <a:spLocks noChangeArrowheads="1"/>
          </p:cNvSpPr>
          <p:nvPr/>
        </p:nvSpPr>
        <p:spPr bwMode="auto">
          <a:xfrm flipH="1" flipV="1">
            <a:off x="8274051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7" name="Rectangle 228"/>
          <p:cNvSpPr>
            <a:spLocks noChangeArrowheads="1"/>
          </p:cNvSpPr>
          <p:nvPr/>
        </p:nvSpPr>
        <p:spPr bwMode="auto">
          <a:xfrm flipH="1" flipV="1">
            <a:off x="8478839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8" name="Rectangle 227"/>
          <p:cNvSpPr>
            <a:spLocks noChangeArrowheads="1"/>
          </p:cNvSpPr>
          <p:nvPr/>
        </p:nvSpPr>
        <p:spPr bwMode="auto">
          <a:xfrm flipH="1" flipV="1">
            <a:off x="8659020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9" name="Rectangle 228"/>
          <p:cNvSpPr>
            <a:spLocks noChangeArrowheads="1"/>
          </p:cNvSpPr>
          <p:nvPr/>
        </p:nvSpPr>
        <p:spPr bwMode="auto">
          <a:xfrm flipH="1" flipV="1">
            <a:off x="8833645" y="3325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0" name="Rectangle 228"/>
          <p:cNvSpPr>
            <a:spLocks noChangeArrowheads="1"/>
          </p:cNvSpPr>
          <p:nvPr/>
        </p:nvSpPr>
        <p:spPr bwMode="auto">
          <a:xfrm flipH="1" flipV="1">
            <a:off x="8478839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1" name="Rectangle 227"/>
          <p:cNvSpPr>
            <a:spLocks noChangeArrowheads="1"/>
          </p:cNvSpPr>
          <p:nvPr/>
        </p:nvSpPr>
        <p:spPr bwMode="auto">
          <a:xfrm flipH="1" flipV="1">
            <a:off x="8659020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2" name="Rectangle 228"/>
          <p:cNvSpPr>
            <a:spLocks noChangeArrowheads="1"/>
          </p:cNvSpPr>
          <p:nvPr/>
        </p:nvSpPr>
        <p:spPr bwMode="auto">
          <a:xfrm flipH="1" flipV="1">
            <a:off x="8833645" y="35641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3" name="Rectangle 228"/>
          <p:cNvSpPr>
            <a:spLocks noChangeArrowheads="1"/>
          </p:cNvSpPr>
          <p:nvPr/>
        </p:nvSpPr>
        <p:spPr bwMode="auto">
          <a:xfrm flipH="1" flipV="1">
            <a:off x="8478839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4" name="Rectangle 227"/>
          <p:cNvSpPr>
            <a:spLocks noChangeArrowheads="1"/>
          </p:cNvSpPr>
          <p:nvPr/>
        </p:nvSpPr>
        <p:spPr bwMode="auto">
          <a:xfrm flipH="1" flipV="1">
            <a:off x="8659020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5" name="Rectangle 228"/>
          <p:cNvSpPr>
            <a:spLocks noChangeArrowheads="1"/>
          </p:cNvSpPr>
          <p:nvPr/>
        </p:nvSpPr>
        <p:spPr bwMode="auto">
          <a:xfrm flipH="1" flipV="1">
            <a:off x="8833645" y="2852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6" name="Rectangle 228"/>
          <p:cNvSpPr>
            <a:spLocks noChangeArrowheads="1"/>
          </p:cNvSpPr>
          <p:nvPr/>
        </p:nvSpPr>
        <p:spPr bwMode="auto">
          <a:xfrm flipH="1" flipV="1">
            <a:off x="8478839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7" name="Rectangle 227"/>
          <p:cNvSpPr>
            <a:spLocks noChangeArrowheads="1"/>
          </p:cNvSpPr>
          <p:nvPr/>
        </p:nvSpPr>
        <p:spPr bwMode="auto">
          <a:xfrm flipH="1" flipV="1">
            <a:off x="8659020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8" name="Rectangle 228"/>
          <p:cNvSpPr>
            <a:spLocks noChangeArrowheads="1"/>
          </p:cNvSpPr>
          <p:nvPr/>
        </p:nvSpPr>
        <p:spPr bwMode="auto">
          <a:xfrm flipH="1" flipV="1">
            <a:off x="8833645" y="30910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5" name="Rectangle 228"/>
          <p:cNvSpPr>
            <a:spLocks noChangeArrowheads="1"/>
          </p:cNvSpPr>
          <p:nvPr/>
        </p:nvSpPr>
        <p:spPr bwMode="auto">
          <a:xfrm flipH="1" flipV="1">
            <a:off x="6629401" y="65436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6" name="Rectangle 227"/>
          <p:cNvSpPr>
            <a:spLocks noChangeArrowheads="1"/>
          </p:cNvSpPr>
          <p:nvPr/>
        </p:nvSpPr>
        <p:spPr bwMode="auto">
          <a:xfrm flipH="1" flipV="1">
            <a:off x="7058820" y="65436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7" name="Rectangle 228"/>
          <p:cNvSpPr>
            <a:spLocks noChangeArrowheads="1"/>
          </p:cNvSpPr>
          <p:nvPr/>
        </p:nvSpPr>
        <p:spPr bwMode="auto">
          <a:xfrm flipH="1" flipV="1">
            <a:off x="7516020" y="65436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1" name="Rectangle 228"/>
          <p:cNvSpPr>
            <a:spLocks noChangeArrowheads="1"/>
          </p:cNvSpPr>
          <p:nvPr/>
        </p:nvSpPr>
        <p:spPr bwMode="auto">
          <a:xfrm flipH="1" flipV="1">
            <a:off x="6629401" y="606741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2" name="Rectangle 161"/>
          <p:cNvSpPr>
            <a:spLocks noChangeArrowheads="1"/>
          </p:cNvSpPr>
          <p:nvPr/>
        </p:nvSpPr>
        <p:spPr bwMode="auto">
          <a:xfrm flipH="1" flipV="1">
            <a:off x="7058820" y="606741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3" name="Rectangle 162"/>
          <p:cNvSpPr>
            <a:spLocks noChangeArrowheads="1"/>
          </p:cNvSpPr>
          <p:nvPr/>
        </p:nvSpPr>
        <p:spPr bwMode="auto">
          <a:xfrm flipH="1" flipV="1">
            <a:off x="7516020" y="606741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4" name="Rectangle 228"/>
          <p:cNvSpPr>
            <a:spLocks noChangeArrowheads="1"/>
          </p:cNvSpPr>
          <p:nvPr/>
        </p:nvSpPr>
        <p:spPr bwMode="auto">
          <a:xfrm flipH="1" flipV="1">
            <a:off x="6629401" y="63055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5" name="Rectangle 227"/>
          <p:cNvSpPr>
            <a:spLocks noChangeArrowheads="1"/>
          </p:cNvSpPr>
          <p:nvPr/>
        </p:nvSpPr>
        <p:spPr bwMode="auto">
          <a:xfrm flipH="1" flipV="1">
            <a:off x="7058820" y="63055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6" name="Rectangle 228"/>
          <p:cNvSpPr>
            <a:spLocks noChangeArrowheads="1"/>
          </p:cNvSpPr>
          <p:nvPr/>
        </p:nvSpPr>
        <p:spPr bwMode="auto">
          <a:xfrm flipH="1" flipV="1">
            <a:off x="7516020" y="63055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7" name="Rectangle 228"/>
          <p:cNvSpPr>
            <a:spLocks noChangeArrowheads="1"/>
          </p:cNvSpPr>
          <p:nvPr/>
        </p:nvSpPr>
        <p:spPr bwMode="auto">
          <a:xfrm flipH="1" flipV="1">
            <a:off x="6629401" y="55943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8" name="Rectangle 227"/>
          <p:cNvSpPr>
            <a:spLocks noChangeArrowheads="1"/>
          </p:cNvSpPr>
          <p:nvPr/>
        </p:nvSpPr>
        <p:spPr bwMode="auto">
          <a:xfrm flipH="1" flipV="1">
            <a:off x="7058820" y="55943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9" name="Rectangle 228"/>
          <p:cNvSpPr>
            <a:spLocks noChangeArrowheads="1"/>
          </p:cNvSpPr>
          <p:nvPr/>
        </p:nvSpPr>
        <p:spPr bwMode="auto">
          <a:xfrm flipH="1" flipV="1">
            <a:off x="7516020" y="55943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0" name="Rectangle 228"/>
          <p:cNvSpPr>
            <a:spLocks noChangeArrowheads="1"/>
          </p:cNvSpPr>
          <p:nvPr/>
        </p:nvSpPr>
        <p:spPr bwMode="auto">
          <a:xfrm flipH="1" flipV="1">
            <a:off x="6629401" y="5832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1" name="Rectangle 227"/>
          <p:cNvSpPr>
            <a:spLocks noChangeArrowheads="1"/>
          </p:cNvSpPr>
          <p:nvPr/>
        </p:nvSpPr>
        <p:spPr bwMode="auto">
          <a:xfrm flipH="1" flipV="1">
            <a:off x="7058820" y="5832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2" name="Rectangle 228"/>
          <p:cNvSpPr>
            <a:spLocks noChangeArrowheads="1"/>
          </p:cNvSpPr>
          <p:nvPr/>
        </p:nvSpPr>
        <p:spPr bwMode="auto">
          <a:xfrm flipH="1" flipV="1">
            <a:off x="7516020" y="5832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6502134" y="5016899"/>
                <a:ext cx="40209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baseline="-25000" dirty="0" smtClean="0"/>
                  <a:t>1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134" y="3762674"/>
                <a:ext cx="402098" cy="362984"/>
              </a:xfrm>
              <a:prstGeom prst="rect">
                <a:avLst/>
              </a:prstGeom>
              <a:blipFill rotWithShape="1">
                <a:blip r:embed="rId4"/>
                <a:stretch>
                  <a:fillRect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4" name="Down Arrow 173"/>
          <p:cNvSpPr/>
          <p:nvPr/>
        </p:nvSpPr>
        <p:spPr>
          <a:xfrm>
            <a:off x="7251303" y="4241800"/>
            <a:ext cx="264716" cy="711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TextBox 174"/>
          <p:cNvSpPr txBox="1"/>
          <p:nvPr/>
        </p:nvSpPr>
        <p:spPr>
          <a:xfrm>
            <a:off x="7302896" y="439221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SVD</a:t>
            </a:r>
            <a:endParaRPr lang="en-US" sz="1400" dirty="0"/>
          </a:p>
        </p:txBody>
      </p:sp>
      <p:sp>
        <p:nvSpPr>
          <p:cNvPr id="176" name="Rectangle 228"/>
          <p:cNvSpPr>
            <a:spLocks noChangeArrowheads="1"/>
          </p:cNvSpPr>
          <p:nvPr/>
        </p:nvSpPr>
        <p:spPr bwMode="auto">
          <a:xfrm flipH="1" flipV="1">
            <a:off x="6679407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7" name="Rectangle 227"/>
          <p:cNvSpPr>
            <a:spLocks noChangeArrowheads="1"/>
          </p:cNvSpPr>
          <p:nvPr/>
        </p:nvSpPr>
        <p:spPr bwMode="auto">
          <a:xfrm flipH="1" flipV="1">
            <a:off x="6858001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8" name="Rectangle 228"/>
          <p:cNvSpPr>
            <a:spLocks noChangeArrowheads="1"/>
          </p:cNvSpPr>
          <p:nvPr/>
        </p:nvSpPr>
        <p:spPr bwMode="auto">
          <a:xfrm flipH="1" flipV="1">
            <a:off x="7032626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9" name="Rectangle 227"/>
          <p:cNvSpPr>
            <a:spLocks noChangeArrowheads="1"/>
          </p:cNvSpPr>
          <p:nvPr/>
        </p:nvSpPr>
        <p:spPr bwMode="auto">
          <a:xfrm flipH="1" flipV="1">
            <a:off x="7212807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0" name="Rectangle 228"/>
          <p:cNvSpPr>
            <a:spLocks noChangeArrowheads="1"/>
          </p:cNvSpPr>
          <p:nvPr/>
        </p:nvSpPr>
        <p:spPr bwMode="auto">
          <a:xfrm flipH="1" flipV="1">
            <a:off x="7387432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1" name="Rectangle 228"/>
          <p:cNvSpPr>
            <a:spLocks noChangeArrowheads="1"/>
          </p:cNvSpPr>
          <p:nvPr/>
        </p:nvSpPr>
        <p:spPr bwMode="auto">
          <a:xfrm flipH="1" flipV="1">
            <a:off x="5791201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2" name="Rectangle 227"/>
          <p:cNvSpPr>
            <a:spLocks noChangeArrowheads="1"/>
          </p:cNvSpPr>
          <p:nvPr/>
        </p:nvSpPr>
        <p:spPr bwMode="auto">
          <a:xfrm flipH="1" flipV="1">
            <a:off x="5969795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3" name="Rectangle 228"/>
          <p:cNvSpPr>
            <a:spLocks noChangeArrowheads="1"/>
          </p:cNvSpPr>
          <p:nvPr/>
        </p:nvSpPr>
        <p:spPr bwMode="auto">
          <a:xfrm flipH="1" flipV="1">
            <a:off x="6144420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4" name="Rectangle 227"/>
          <p:cNvSpPr>
            <a:spLocks noChangeArrowheads="1"/>
          </p:cNvSpPr>
          <p:nvPr/>
        </p:nvSpPr>
        <p:spPr bwMode="auto">
          <a:xfrm flipH="1" flipV="1">
            <a:off x="6324601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5" name="Rectangle 228"/>
          <p:cNvSpPr>
            <a:spLocks noChangeArrowheads="1"/>
          </p:cNvSpPr>
          <p:nvPr/>
        </p:nvSpPr>
        <p:spPr bwMode="auto">
          <a:xfrm flipH="1" flipV="1">
            <a:off x="6499226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6" name="Rectangle 228"/>
          <p:cNvSpPr>
            <a:spLocks noChangeArrowheads="1"/>
          </p:cNvSpPr>
          <p:nvPr/>
        </p:nvSpPr>
        <p:spPr bwMode="auto">
          <a:xfrm flipH="1" flipV="1">
            <a:off x="7566026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7" name="Rectangle 227"/>
          <p:cNvSpPr>
            <a:spLocks noChangeArrowheads="1"/>
          </p:cNvSpPr>
          <p:nvPr/>
        </p:nvSpPr>
        <p:spPr bwMode="auto">
          <a:xfrm flipH="1" flipV="1">
            <a:off x="7744620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8" name="Rectangle 228"/>
          <p:cNvSpPr>
            <a:spLocks noChangeArrowheads="1"/>
          </p:cNvSpPr>
          <p:nvPr/>
        </p:nvSpPr>
        <p:spPr bwMode="auto">
          <a:xfrm flipH="1" flipV="1">
            <a:off x="7919245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9" name="Rectangle 227"/>
          <p:cNvSpPr>
            <a:spLocks noChangeArrowheads="1"/>
          </p:cNvSpPr>
          <p:nvPr/>
        </p:nvSpPr>
        <p:spPr bwMode="auto">
          <a:xfrm flipH="1" flipV="1">
            <a:off x="8099426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0" name="Rectangle 228"/>
          <p:cNvSpPr>
            <a:spLocks noChangeArrowheads="1"/>
          </p:cNvSpPr>
          <p:nvPr/>
        </p:nvSpPr>
        <p:spPr bwMode="auto">
          <a:xfrm flipH="1" flipV="1">
            <a:off x="8274051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1" name="Rectangle 228"/>
          <p:cNvSpPr>
            <a:spLocks noChangeArrowheads="1"/>
          </p:cNvSpPr>
          <p:nvPr/>
        </p:nvSpPr>
        <p:spPr bwMode="auto">
          <a:xfrm flipH="1" flipV="1">
            <a:off x="8478839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2" name="Rectangle 227"/>
          <p:cNvSpPr>
            <a:spLocks noChangeArrowheads="1"/>
          </p:cNvSpPr>
          <p:nvPr/>
        </p:nvSpPr>
        <p:spPr bwMode="auto">
          <a:xfrm flipH="1" flipV="1">
            <a:off x="8659020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3" name="Rectangle 228"/>
          <p:cNvSpPr>
            <a:spLocks noChangeArrowheads="1"/>
          </p:cNvSpPr>
          <p:nvPr/>
        </p:nvSpPr>
        <p:spPr bwMode="auto">
          <a:xfrm flipH="1" flipV="1">
            <a:off x="8833645" y="3800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/>
              <p:cNvSpPr txBox="1"/>
              <p:nvPr/>
            </p:nvSpPr>
            <p:spPr>
              <a:xfrm>
                <a:off x="6934200" y="5054600"/>
                <a:ext cx="437940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𝑢</m:t>
                      </m:r>
                      <m:r>
                        <a:rPr lang="en-NZ" b="0" i="1" baseline="-2500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85" name="TextBox 2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790950"/>
                <a:ext cx="437940" cy="362984"/>
              </a:xfrm>
              <a:prstGeom prst="rect">
                <a:avLst/>
              </a:prstGeom>
              <a:blipFill rotWithShape="1">
                <a:blip r:embed="rId5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Box 285"/>
              <p:cNvSpPr txBox="1"/>
              <p:nvPr/>
            </p:nvSpPr>
            <p:spPr>
              <a:xfrm>
                <a:off x="7408619" y="5054600"/>
                <a:ext cx="40209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/>
                      </a:rPr>
                      <m:t>𝑢</m:t>
                    </m:r>
                  </m:oMath>
                </a14:m>
                <a:r>
                  <a:rPr lang="en-US" baseline="-25000" dirty="0" smtClean="0"/>
                  <a:t>3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286" name="TextBox 2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619" y="3790950"/>
                <a:ext cx="402098" cy="362984"/>
              </a:xfrm>
              <a:prstGeom prst="rect">
                <a:avLst/>
              </a:prstGeom>
              <a:blipFill rotWithShape="1">
                <a:blip r:embed="rId6"/>
                <a:stretch>
                  <a:fillRect r="-1515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/>
              <p:cNvSpPr txBox="1"/>
              <p:nvPr/>
            </p:nvSpPr>
            <p:spPr>
              <a:xfrm>
                <a:off x="6306442" y="1016198"/>
                <a:ext cx="20824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200" b="0" i="1" smtClean="0">
                          <a:latin typeface="Cambria Math"/>
                        </a:rPr>
                        <m:t>𝑋</m:t>
                      </m:r>
                      <m:r>
                        <a:rPr lang="en-NZ" sz="3200" b="0" i="1" smtClean="0">
                          <a:latin typeface="Cambria Math"/>
                        </a:rPr>
                        <m:t>=</m:t>
                      </m:r>
                      <m:r>
                        <a:rPr lang="en-NZ" sz="3200" b="0" i="1" smtClean="0">
                          <a:latin typeface="Cambria Math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/>
                          <a:ea typeface="Cambria Math"/>
                        </a:rPr>
                        <m:t>Σ</m:t>
                      </m:r>
                      <m:sSup>
                        <m:sSupPr>
                          <m:ctrlPr>
                            <a:rPr lang="el-GR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32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NZ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7" name="TextBox 2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442" y="1016198"/>
                <a:ext cx="2082430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817919" y="6001178"/>
            <a:ext cx="1466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First 3 principal components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4523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914400" y="0"/>
            <a:ext cx="7086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Dimensionality  Reduction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71600"/>
            <a:ext cx="48672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1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458200" cy="1143000"/>
          </a:xfrm>
        </p:spPr>
        <p:txBody>
          <a:bodyPr>
            <a:normAutofit/>
          </a:bodyPr>
          <a:lstStyle/>
          <a:p>
            <a:r>
              <a:rPr lang="en-NZ" dirty="0" smtClean="0"/>
              <a:t>Singular value decomposition (SVD)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7" name="TextBox 286"/>
              <p:cNvSpPr txBox="1"/>
              <p:nvPr/>
            </p:nvSpPr>
            <p:spPr>
              <a:xfrm>
                <a:off x="3733800" y="1397001"/>
                <a:ext cx="20824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3200" b="0" i="1" smtClean="0">
                          <a:latin typeface="Cambria Math"/>
                        </a:rPr>
                        <m:t>𝑋</m:t>
                      </m:r>
                      <m:r>
                        <a:rPr lang="en-NZ" sz="3200" b="0" i="1" smtClean="0">
                          <a:latin typeface="Cambria Math"/>
                        </a:rPr>
                        <m:t>=</m:t>
                      </m:r>
                      <m:r>
                        <a:rPr lang="en-NZ" sz="3200" b="0" i="1" smtClean="0">
                          <a:latin typeface="Cambria Math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l-GR" sz="3200" b="0" i="1" smtClean="0">
                          <a:latin typeface="Cambria Math"/>
                          <a:ea typeface="Cambria Math"/>
                        </a:rPr>
                        <m:t>Σ</m:t>
                      </m:r>
                      <m:sSup>
                        <m:sSupPr>
                          <m:ctrlPr>
                            <a:rPr lang="el-GR" sz="3200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3200" b="0" i="1" smtClean="0">
                              <a:latin typeface="Cambria Math"/>
                              <a:ea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NZ" sz="3200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7" name="TextBox 2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1047750"/>
                <a:ext cx="2082430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" y="3221832"/>
            <a:ext cx="1517855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46" y="3204210"/>
            <a:ext cx="1527981" cy="2659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3375" y="6066631"/>
                <a:ext cx="1157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74" y="4549973"/>
                <a:ext cx="1157625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228601" y="6066631"/>
                <a:ext cx="939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NZ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549973"/>
                <a:ext cx="93955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203194"/>
            <a:ext cx="1528564" cy="26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3454642" y="6164262"/>
                <a:ext cx="14983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NZ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NZ" sz="14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NZ" sz="1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641" y="4623196"/>
                <a:ext cx="1498359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510" y="3203194"/>
            <a:ext cx="1528565" cy="266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646" y="3189985"/>
            <a:ext cx="1536154" cy="2673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24" y="2721927"/>
            <a:ext cx="16539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400 unique row </a:t>
            </a:r>
            <a:r>
              <a:rPr lang="en-US" sz="1200" dirty="0" smtClean="0"/>
              <a:t>vectors</a:t>
            </a:r>
            <a:endParaRPr lang="en-US" sz="1200" dirty="0"/>
          </a:p>
        </p:txBody>
      </p:sp>
      <p:sp>
        <p:nvSpPr>
          <p:cNvPr id="128" name="Rectangle 127"/>
          <p:cNvSpPr/>
          <p:nvPr/>
        </p:nvSpPr>
        <p:spPr>
          <a:xfrm>
            <a:off x="2246981" y="2721926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K=1</a:t>
            </a:r>
            <a:endParaRPr lang="en-US" sz="1200" dirty="0"/>
          </a:p>
        </p:txBody>
      </p:sp>
      <p:sp>
        <p:nvSpPr>
          <p:cNvPr id="129" name="Rectangle 128"/>
          <p:cNvSpPr/>
          <p:nvPr/>
        </p:nvSpPr>
        <p:spPr>
          <a:xfrm>
            <a:off x="3983128" y="2721925"/>
            <a:ext cx="4203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K=2</a:t>
            </a:r>
            <a:endParaRPr lang="en-US" sz="1200" dirty="0"/>
          </a:p>
        </p:txBody>
      </p:sp>
      <p:sp>
        <p:nvSpPr>
          <p:cNvPr id="130" name="Rectangle 129"/>
          <p:cNvSpPr/>
          <p:nvPr/>
        </p:nvSpPr>
        <p:spPr>
          <a:xfrm>
            <a:off x="6034677" y="2721923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K=10</a:t>
            </a:r>
            <a:endParaRPr lang="en-US" sz="1200" dirty="0"/>
          </a:p>
        </p:txBody>
      </p:sp>
      <p:sp>
        <p:nvSpPr>
          <p:cNvPr id="131" name="Rectangle 130"/>
          <p:cNvSpPr/>
          <p:nvPr/>
        </p:nvSpPr>
        <p:spPr>
          <a:xfrm>
            <a:off x="8050296" y="2721922"/>
            <a:ext cx="4988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K=50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5257801" y="6168232"/>
                <a:ext cx="1945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NZ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NZ" sz="14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…+</m:t>
                          </m:r>
                          <m:r>
                            <a:rPr lang="en-NZ" sz="1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NZ" sz="1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𝟏𝟎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4626173"/>
                <a:ext cx="1945981" cy="307777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7274219" y="6168232"/>
                <a:ext cx="19459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 smtClean="0">
                              <a:latin typeface="Cambria Math"/>
                            </a:rPr>
                            <m:t>𝒓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𝒊</m:t>
                          </m:r>
                        </m:sub>
                      </m:sSub>
                      <m:r>
                        <a:rPr lang="en-NZ" sz="14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 smtClean="0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𝟏</m:t>
                          </m:r>
                        </m:sub>
                      </m:sSub>
                      <m:r>
                        <a:rPr lang="en-NZ" sz="1400" b="1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NZ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…+</m:t>
                          </m:r>
                          <m:r>
                            <a:rPr lang="en-NZ" sz="1400" b="0" i="1" smtClean="0">
                              <a:latin typeface="Cambria Math"/>
                            </a:rPr>
                            <m:t>𝑏</m:t>
                          </m:r>
                        </m:e>
                        <m:sub>
                          <m:r>
                            <a:rPr lang="en-NZ" sz="1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NZ" sz="1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1" i="1">
                              <a:latin typeface="Cambria Math"/>
                            </a:rPr>
                            <m:t>𝒗</m:t>
                          </m:r>
                        </m:e>
                        <m:sub>
                          <m:r>
                            <a:rPr lang="en-NZ" sz="1400" b="1" i="1" smtClean="0">
                              <a:latin typeface="Cambria Math"/>
                            </a:rPr>
                            <m:t>𝟓𝟎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219" y="4626173"/>
                <a:ext cx="194598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63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7" grpId="0"/>
      <p:bldP spid="128" grpId="0"/>
      <p:bldP spid="129" grpId="0"/>
      <p:bldP spid="130" grpId="0"/>
      <p:bldP spid="131" grpId="0"/>
      <p:bldP spid="132" grpId="0"/>
      <p:bldP spid="1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81000" y="990600"/>
            <a:ext cx="4673600" cy="21336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dirty="0" smtClean="0"/>
              <a:t>Want to identify specific person, based on facial image</a:t>
            </a:r>
          </a:p>
          <a:p>
            <a:r>
              <a:rPr lang="en-NZ" altLang="en-US" sz="1800" dirty="0" smtClean="0"/>
              <a:t>Classification Algorithms not working with </a:t>
            </a:r>
            <a:r>
              <a:rPr lang="en-US" altLang="en-US" sz="1800" dirty="0" smtClean="0"/>
              <a:t>all of the 256 x 256 images (probably due to not having enough data, i.e. curse of dimensionality)</a:t>
            </a:r>
          </a:p>
          <a:p>
            <a:r>
              <a:rPr lang="en-US" altLang="en-US" sz="1800" dirty="0"/>
              <a:t>Reconstructing a high dimensional representation using the principal components</a:t>
            </a:r>
          </a:p>
          <a:p>
            <a:endParaRPr lang="en-US" altLang="en-US" sz="1800" dirty="0" smtClean="0"/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30048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000" dirty="0" smtClean="0"/>
              <a:t>Principle Components/Eigenvectors for facial recognition and reconstruction</a:t>
            </a:r>
          </a:p>
        </p:txBody>
      </p:sp>
      <p:pic>
        <p:nvPicPr>
          <p:cNvPr id="3" name="Picture 4" descr="eigenfac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19326"/>
            <a:ext cx="3276600" cy="2457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44475" y="4740274"/>
                <a:ext cx="990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/>
                            </a:rPr>
                            <m:t>𝑟𝑒𝑑𝑢𝑐𝑒</m:t>
                          </m:r>
                        </m:sub>
                      </m:sSub>
                      <m:r>
                        <a:rPr lang="en-NZ" sz="14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75" y="4740274"/>
                <a:ext cx="990600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http://i.stack.imgur.com/2ddi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43"/>
          <a:stretch/>
        </p:blipFill>
        <p:spPr bwMode="auto">
          <a:xfrm>
            <a:off x="5054600" y="3457377"/>
            <a:ext cx="3332093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829613" y="6250812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13" y="6250812"/>
                <a:ext cx="367985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91141" y="6314876"/>
                <a:ext cx="16789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NZ" b="0" i="1" smtClean="0">
                              <a:latin typeface="Cambria Math"/>
                            </a:rPr>
                            <m:t>𝑟𝑒𝑑𝑢𝑐𝑒</m:t>
                          </m:r>
                        </m:sub>
                      </m:sSub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NZ" b="0" i="1" smtClean="0">
                          <a:latin typeface="Cambria Math"/>
                          <a:ea typeface="Cambria Math"/>
                        </a:rPr>
                        <m:t>𝑧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141" y="6314876"/>
                <a:ext cx="1678921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39775" y="4311212"/>
            <a:ext cx="3844925" cy="237299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en-US" sz="2000" dirty="0" smtClean="0"/>
          </a:p>
        </p:txBody>
      </p:sp>
      <p:pic>
        <p:nvPicPr>
          <p:cNvPr id="10" name="Picture 4" descr="recognition_with_al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90600"/>
            <a:ext cx="3058262" cy="229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125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4" t="5504" r="5002"/>
          <a:stretch/>
        </p:blipFill>
        <p:spPr bwMode="auto">
          <a:xfrm>
            <a:off x="4041366" y="1"/>
            <a:ext cx="510263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48200" y="1"/>
            <a:ext cx="2355440" cy="117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33777" y="62554"/>
            <a:ext cx="42000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Data set consisting of the number of arrests per 100,000 residents for each of 3 crimes: assault, murder and rape. The percentage of the population in each state living in urban areas was also recorded.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5701" y="2612816"/>
                <a:ext cx="2514600" cy="1424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NZ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NZ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</m:m>
                            </m:e>
                            <m:e>
                              <m:r>
                                <a:rPr lang="en-NZ" b="0" i="1" smtClean="0">
                                  <a:latin typeface="Cambria Math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Z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NZ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/>
                                        <m:e/>
                                      </m:mr>
                                    </m:m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NZ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01" y="1959612"/>
                <a:ext cx="2514600" cy="14367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 rot="17204419">
            <a:off x="599386" y="1994318"/>
            <a:ext cx="1027177" cy="30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Murder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7204419">
            <a:off x="1116638" y="1994319"/>
            <a:ext cx="1027177" cy="30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Assault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 rot="17204419">
            <a:off x="1572814" y="1994319"/>
            <a:ext cx="1027177" cy="30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Rape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 rot="17204419">
            <a:off x="2038088" y="2021571"/>
            <a:ext cx="10271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050" dirty="0" smtClean="0"/>
              <a:t>Population</a:t>
            </a:r>
            <a:endParaRPr 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2667000" y="2710448"/>
            <a:ext cx="8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State 1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3019217"/>
            <a:ext cx="8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State 2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2667000" y="3726447"/>
            <a:ext cx="8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State n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228600" y="5066629"/>
                <a:ext cx="2514600" cy="1259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  <m:mr>
                                  <m:e/>
                                  <m:e/>
                                </m:mr>
                              </m:m>
                            </m:e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  <m:e/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NZ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8600" y="3799972"/>
                <a:ext cx="2514600" cy="128637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 rot="17204419">
            <a:off x="608485" y="4448131"/>
            <a:ext cx="1027177" cy="30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PC1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676400" y="5095433"/>
            <a:ext cx="8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State 1</a:t>
            </a:r>
            <a:endParaRPr 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676400" y="5454314"/>
            <a:ext cx="8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State 2</a:t>
            </a:r>
            <a:endParaRPr 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676400" y="5962314"/>
            <a:ext cx="873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State </a:t>
            </a:r>
            <a:r>
              <a:rPr lang="en-NZ" sz="1400" dirty="0" smtClean="0"/>
              <a:t>n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 rot="17204419">
            <a:off x="1056586" y="4432718"/>
            <a:ext cx="1027177" cy="30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PC2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1066800" y="27178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85900" y="27178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05000" y="27178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362200" y="27178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66800" y="31222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524000" y="31222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943100" y="31222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400300" y="31222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66800" y="38334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524000" y="38334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943100" y="38334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400300" y="3833416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90600" y="51562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371600" y="51562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90600" y="55626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371600" y="55626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90600" y="60706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371600" y="6070600"/>
            <a:ext cx="190500" cy="20518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41291"/>
            <a:ext cx="6858001" cy="1143000"/>
          </a:xfrm>
        </p:spPr>
        <p:txBody>
          <a:bodyPr>
            <a:noAutofit/>
          </a:bodyPr>
          <a:lstStyle/>
          <a:p>
            <a:r>
              <a:rPr lang="en-NZ" sz="2800" dirty="0" smtClean="0"/>
              <a:t>The principal components of political opinion</a:t>
            </a:r>
            <a:endParaRPr lang="en-US" sz="2800" dirty="0"/>
          </a:p>
        </p:txBody>
      </p:sp>
      <p:sp>
        <p:nvSpPr>
          <p:cNvPr id="4" name="AutoShape 2" descr="7_scattercolor"/>
          <p:cNvSpPr>
            <a:spLocks noChangeAspect="1" noChangeArrowheads="1"/>
          </p:cNvSpPr>
          <p:nvPr/>
        </p:nvSpPr>
        <p:spPr bwMode="auto">
          <a:xfrm>
            <a:off x="155575" y="-192617"/>
            <a:ext cx="304800" cy="40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7_scattercol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397000"/>
            <a:ext cx="5160137" cy="495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2igww43ul7xe3nor5h2ah1yq.wpengine.netdna-cdn.com/wp-content/uploads/2014/05/2b_pro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1" y="141818"/>
            <a:ext cx="2340945" cy="663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8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x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b="39893"/>
          <a:stretch/>
        </p:blipFill>
        <p:spPr bwMode="auto">
          <a:xfrm>
            <a:off x="2971800" y="0"/>
            <a:ext cx="604328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0507" y="58420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Genetic Map of Europe</a:t>
            </a:r>
          </a:p>
        </p:txBody>
      </p:sp>
      <p:pic>
        <p:nvPicPr>
          <p:cNvPr id="1026" name="Picture 2" descr="https://media.licdn.com/mpr/mpr/shrinknp_400_400/AAEAAQAAAAAAAAYmAAAAJDE2OWIwNjE1LWE0NzUtNDdiYS05MDUzLTI3YzE1YjJjYTVhNQ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5" t="6786" r="9433" b="11658"/>
          <a:stretch/>
        </p:blipFill>
        <p:spPr bwMode="auto">
          <a:xfrm>
            <a:off x="170508" y="3347114"/>
            <a:ext cx="2388359" cy="329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200" y="2936217"/>
                <a:ext cx="6503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936217"/>
                <a:ext cx="6503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96090" y="2823894"/>
            <a:ext cx="1608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Micro Array </a:t>
            </a:r>
            <a:r>
              <a:rPr lang="en-US" sz="1400" dirty="0" smtClean="0"/>
              <a:t>SNP expression </a:t>
            </a:r>
            <a:r>
              <a:rPr lang="en-US" sz="1400" dirty="0" smtClean="0"/>
              <a:t>data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6934200" y="0"/>
            <a:ext cx="2209800" cy="243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7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57200" y="1447800"/>
            <a:ext cx="7924800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1pPr>
            <a:lvl2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2pPr>
            <a:lvl3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3pPr>
            <a:lvl4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4pPr>
            <a:lvl5pPr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j-lt"/>
                <a:ea typeface="굴림" pitchFamily="50" charset="-127"/>
              </a:rPr>
              <a:t>PCA analysis permits us to reduce the dimensionality of a data set </a:t>
            </a:r>
            <a:r>
              <a:rPr lang="ko-KR" altLang="en-US" sz="2000" dirty="0">
                <a:latin typeface="+mj-lt"/>
                <a:ea typeface="굴림" pitchFamily="50" charset="-127"/>
              </a:rPr>
              <a:t>𝑋 </a:t>
            </a:r>
            <a:r>
              <a:rPr lang="en-US" altLang="ko-KR" sz="2000" dirty="0">
                <a:latin typeface="+mj-lt"/>
                <a:ea typeface="굴림" pitchFamily="50" charset="-127"/>
              </a:rPr>
              <a:t>into a smaller feature matrix </a:t>
            </a:r>
            <a:r>
              <a:rPr lang="ko-KR" altLang="en-US" sz="2000" dirty="0">
                <a:latin typeface="+mj-lt"/>
                <a:ea typeface="굴림" pitchFamily="50" charset="-127"/>
              </a:rPr>
              <a:t>𝑋</a:t>
            </a:r>
            <a:r>
              <a:rPr lang="en-US" altLang="ko-KR" sz="2000" dirty="0">
                <a:latin typeface="+mj-lt"/>
                <a:ea typeface="굴림" pitchFamily="50" charset="-127"/>
              </a:rPr>
              <a:t>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Z" altLang="ko-KR" sz="2000" dirty="0" smtClean="0">
                <a:latin typeface="+mj-lt"/>
                <a:ea typeface="굴림" pitchFamily="50" charset="-127"/>
              </a:rPr>
              <a:t>PCA </a:t>
            </a:r>
            <a:r>
              <a:rPr lang="en-NZ" altLang="ko-KR" sz="2000" dirty="0" smtClean="0">
                <a:latin typeface="+mj-lt"/>
                <a:ea typeface="굴림" pitchFamily="50" charset="-127"/>
              </a:rPr>
              <a:t>allows the discovery of latent features driving the patterns in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NZ" altLang="ko-KR" sz="1400" dirty="0" smtClean="0">
                <a:latin typeface="+mj-lt"/>
                <a:ea typeface="굴림" pitchFamily="50" charset="-127"/>
              </a:rPr>
              <a:t>number of rooms in the house, number of windows in the house</a:t>
            </a:r>
            <a:r>
              <a:rPr lang="en-NZ" altLang="ko-KR" sz="1400" dirty="0" smtClean="0">
                <a:latin typeface="+mj-lt"/>
                <a:ea typeface="굴림" pitchFamily="50" charset="-127"/>
                <a:sym typeface="Wingdings" panose="05000000000000000000" pitchFamily="2" charset="2"/>
              </a:rPr>
              <a:t> Size of the house</a:t>
            </a:r>
            <a:endParaRPr lang="en-US" altLang="ko-KR" sz="1400" dirty="0" smtClean="0">
              <a:latin typeface="+mj-lt"/>
              <a:ea typeface="굴림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lt"/>
                <a:ea typeface="굴림" pitchFamily="50" charset="-127"/>
              </a:rPr>
              <a:t>This </a:t>
            </a:r>
            <a:r>
              <a:rPr lang="en-US" altLang="ko-KR" sz="2000" dirty="0">
                <a:latin typeface="+mj-lt"/>
                <a:ea typeface="굴림" pitchFamily="50" charset="-127"/>
              </a:rPr>
              <a:t>reduction in dimensionality </a:t>
            </a:r>
            <a:r>
              <a:rPr lang="en-US" altLang="ko-KR" sz="2000" dirty="0" smtClean="0">
                <a:latin typeface="+mj-lt"/>
                <a:ea typeface="굴림" pitchFamily="50" charset="-127"/>
              </a:rPr>
              <a:t>offers opportunities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altLang="ko-KR" sz="2000" dirty="0" smtClean="0">
                <a:latin typeface="+mj-lt"/>
                <a:ea typeface="굴림" pitchFamily="50" charset="-127"/>
              </a:rPr>
              <a:t>Visualize high dimensional data</a:t>
            </a:r>
            <a:endParaRPr lang="en-US" altLang="ko-KR" sz="2000" dirty="0" smtClean="0">
              <a:latin typeface="+mj-lt"/>
              <a:ea typeface="굴림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lt"/>
                <a:ea typeface="굴림" pitchFamily="50" charset="-127"/>
              </a:rPr>
              <a:t>Identify </a:t>
            </a:r>
            <a:r>
              <a:rPr lang="en-US" altLang="ko-KR" sz="2000" dirty="0">
                <a:latin typeface="+mj-lt"/>
                <a:ea typeface="굴림" pitchFamily="50" charset="-127"/>
              </a:rPr>
              <a:t>the strongest patterns in the </a:t>
            </a:r>
            <a:r>
              <a:rPr lang="en-US" altLang="ko-KR" sz="2000" dirty="0" smtClean="0">
                <a:latin typeface="+mj-lt"/>
                <a:ea typeface="굴림" pitchFamily="50" charset="-127"/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altLang="ko-KR" sz="2000" dirty="0" smtClean="0">
                <a:latin typeface="+mj-lt"/>
                <a:ea typeface="굴림" pitchFamily="50" charset="-127"/>
              </a:rPr>
              <a:t>Reduce noise</a:t>
            </a:r>
            <a:endParaRPr lang="en-US" altLang="ko-KR" sz="2000" dirty="0" smtClean="0">
              <a:latin typeface="+mj-lt"/>
              <a:ea typeface="굴림" pitchFamily="50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+mj-lt"/>
                <a:ea typeface="굴림" pitchFamily="50" charset="-127"/>
              </a:rPr>
              <a:t>Capture </a:t>
            </a:r>
            <a:r>
              <a:rPr lang="en-US" altLang="ko-KR" sz="2000" dirty="0">
                <a:latin typeface="+mj-lt"/>
                <a:ea typeface="굴림" pitchFamily="50" charset="-127"/>
              </a:rPr>
              <a:t>most of the variability of the data by a small fraction of the total set of </a:t>
            </a:r>
            <a:r>
              <a:rPr lang="en-US" altLang="ko-KR" sz="2000" dirty="0" smtClean="0">
                <a:latin typeface="+mj-lt"/>
                <a:ea typeface="굴림" pitchFamily="50" charset="-127"/>
              </a:rPr>
              <a:t>dimensions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altLang="ko-KR" sz="2000" dirty="0" smtClean="0">
                <a:latin typeface="+mj-lt"/>
                <a:ea typeface="굴림" pitchFamily="50" charset="-127"/>
              </a:rPr>
              <a:t>Make other algorithms (regression, </a:t>
            </a:r>
            <a:r>
              <a:rPr lang="en-NZ" altLang="ko-KR" sz="2000" dirty="0" smtClean="0">
                <a:latin typeface="+mj-lt"/>
                <a:ea typeface="굴림" pitchFamily="50" charset="-127"/>
              </a:rPr>
              <a:t>logistic regression,…) </a:t>
            </a:r>
            <a:r>
              <a:rPr lang="en-NZ" altLang="ko-KR" sz="2000" dirty="0" smtClean="0">
                <a:latin typeface="+mj-lt"/>
                <a:ea typeface="굴림" pitchFamily="50" charset="-127"/>
              </a:rPr>
              <a:t>work better by using fewer input features</a:t>
            </a:r>
            <a:endParaRPr lang="en-US" altLang="ko-KR" sz="2000" dirty="0" smtClean="0">
              <a:latin typeface="+mj-lt"/>
              <a:ea typeface="굴림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381001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PCA summary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6134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/>
              <a:t>Linear transformations (matrix multiplication) for dimensionality reduction</a:t>
            </a:r>
            <a:endParaRPr lang="en-NZ" sz="3200" dirty="0"/>
          </a:p>
        </p:txBody>
      </p:sp>
      <p:pic>
        <p:nvPicPr>
          <p:cNvPr id="5" name="linear transformations for dimensionality reduc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057400"/>
            <a:ext cx="554545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30177"/>
            <a:ext cx="7772400" cy="708025"/>
          </a:xfrm>
        </p:spPr>
        <p:txBody>
          <a:bodyPr>
            <a:normAutofit fontScale="90000"/>
          </a:bodyPr>
          <a:lstStyle/>
          <a:p>
            <a:pPr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ko-KR" smtClean="0">
                <a:ea typeface="Gulim" pitchFamily="34" charset="-127"/>
              </a:rPr>
              <a:t>Data Dimensionality</a:t>
            </a:r>
            <a:endParaRPr lang="en-GB" altLang="en-US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00200"/>
            <a:ext cx="5410200" cy="5029200"/>
          </a:xfrm>
        </p:spPr>
        <p:txBody>
          <a:bodyPr>
            <a:noAutofit/>
          </a:bodyPr>
          <a:lstStyle/>
          <a:p>
            <a:pPr lvl="1" eaLnBrk="1" hangingPunct="1"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000" dirty="0" smtClean="0"/>
              <a:t>From a naïve point of view, increasing the number of features in X should lead to better classification performance, right?</a:t>
            </a:r>
          </a:p>
          <a:p>
            <a:pPr lvl="1" eaLnBrk="1" hangingPunct="1"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US" altLang="en-US" sz="2000" dirty="0" smtClean="0"/>
          </a:p>
          <a:p>
            <a:pPr lvl="1" eaLnBrk="1" hangingPunct="1">
              <a:buFontTx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000" dirty="0" smtClean="0"/>
              <a:t>In practice, the inclusion  of more features often leads to worse performance </a:t>
            </a:r>
            <a:endParaRPr lang="en-US" altLang="en-US" sz="2000" dirty="0"/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000" dirty="0"/>
              <a:t>D</a:t>
            </a:r>
            <a:r>
              <a:rPr lang="en-US" altLang="en-US" sz="2000" dirty="0" smtClean="0"/>
              <a:t>ue to the </a:t>
            </a:r>
            <a:r>
              <a:rPr lang="en-US" altLang="en-US" sz="2000" dirty="0" smtClean="0">
                <a:solidFill>
                  <a:srgbClr val="FF0000"/>
                </a:solidFill>
              </a:rPr>
              <a:t>curse of dimensionality</a:t>
            </a:r>
          </a:p>
          <a:p>
            <a:pPr lvl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altLang="en-US" sz="2000" dirty="0" smtClean="0"/>
              <a:t>Your algorithm enters a high variance (overfitting) zone and needs </a:t>
            </a:r>
            <a:r>
              <a:rPr lang="en-US" altLang="en-US" sz="2000" dirty="0" smtClean="0">
                <a:solidFill>
                  <a:srgbClr val="FF0000"/>
                </a:solidFill>
              </a:rPr>
              <a:t>exponential</a:t>
            </a:r>
            <a:r>
              <a:rPr lang="en-US" altLang="en-US" sz="2000" dirty="0" smtClean="0"/>
              <a:t> number of training examples as dimensionality increases </a:t>
            </a:r>
          </a:p>
        </p:txBody>
      </p:sp>
      <p:sp>
        <p:nvSpPr>
          <p:cNvPr id="6" name="Rectangle 228"/>
          <p:cNvSpPr>
            <a:spLocks noChangeArrowheads="1"/>
          </p:cNvSpPr>
          <p:nvPr/>
        </p:nvSpPr>
        <p:spPr bwMode="auto">
          <a:xfrm flipH="1" flipV="1">
            <a:off x="7262706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Rectangle 227"/>
          <p:cNvSpPr>
            <a:spLocks noChangeArrowheads="1"/>
          </p:cNvSpPr>
          <p:nvPr/>
        </p:nvSpPr>
        <p:spPr bwMode="auto">
          <a:xfrm flipH="1" flipV="1">
            <a:off x="7441299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" name="Rectangle 228"/>
          <p:cNvSpPr>
            <a:spLocks noChangeArrowheads="1"/>
          </p:cNvSpPr>
          <p:nvPr/>
        </p:nvSpPr>
        <p:spPr bwMode="auto">
          <a:xfrm flipH="1" flipV="1">
            <a:off x="7615925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" name="Rectangle 227"/>
          <p:cNvSpPr>
            <a:spLocks noChangeArrowheads="1"/>
          </p:cNvSpPr>
          <p:nvPr/>
        </p:nvSpPr>
        <p:spPr bwMode="auto">
          <a:xfrm flipH="1" flipV="1">
            <a:off x="7796106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" name="Rectangle 228"/>
          <p:cNvSpPr>
            <a:spLocks noChangeArrowheads="1"/>
          </p:cNvSpPr>
          <p:nvPr/>
        </p:nvSpPr>
        <p:spPr bwMode="auto">
          <a:xfrm flipH="1" flipV="1">
            <a:off x="7970731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Rectangle 228"/>
          <p:cNvSpPr>
            <a:spLocks noChangeArrowheads="1"/>
          </p:cNvSpPr>
          <p:nvPr/>
        </p:nvSpPr>
        <p:spPr bwMode="auto">
          <a:xfrm flipH="1" flipV="1">
            <a:off x="6374500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27"/>
          <p:cNvSpPr>
            <a:spLocks noChangeArrowheads="1"/>
          </p:cNvSpPr>
          <p:nvPr/>
        </p:nvSpPr>
        <p:spPr bwMode="auto">
          <a:xfrm flipH="1" flipV="1">
            <a:off x="6553094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" name="Rectangle 228"/>
          <p:cNvSpPr>
            <a:spLocks noChangeArrowheads="1"/>
          </p:cNvSpPr>
          <p:nvPr/>
        </p:nvSpPr>
        <p:spPr bwMode="auto">
          <a:xfrm flipH="1" flipV="1">
            <a:off x="6727719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7"/>
          <p:cNvSpPr>
            <a:spLocks noChangeArrowheads="1"/>
          </p:cNvSpPr>
          <p:nvPr/>
        </p:nvSpPr>
        <p:spPr bwMode="auto">
          <a:xfrm flipH="1" flipV="1">
            <a:off x="6907900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8"/>
          <p:cNvSpPr>
            <a:spLocks noChangeArrowheads="1"/>
          </p:cNvSpPr>
          <p:nvPr/>
        </p:nvSpPr>
        <p:spPr bwMode="auto">
          <a:xfrm flipH="1" flipV="1">
            <a:off x="7082525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8"/>
          <p:cNvSpPr>
            <a:spLocks noChangeArrowheads="1"/>
          </p:cNvSpPr>
          <p:nvPr/>
        </p:nvSpPr>
        <p:spPr bwMode="auto">
          <a:xfrm flipH="1" flipV="1">
            <a:off x="7262706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7"/>
          <p:cNvSpPr>
            <a:spLocks noChangeArrowheads="1"/>
          </p:cNvSpPr>
          <p:nvPr/>
        </p:nvSpPr>
        <p:spPr bwMode="auto">
          <a:xfrm flipH="1" flipV="1">
            <a:off x="7441299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8"/>
          <p:cNvSpPr>
            <a:spLocks noChangeArrowheads="1"/>
          </p:cNvSpPr>
          <p:nvPr/>
        </p:nvSpPr>
        <p:spPr bwMode="auto">
          <a:xfrm flipH="1" flipV="1">
            <a:off x="7615925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7"/>
          <p:cNvSpPr>
            <a:spLocks noChangeArrowheads="1"/>
          </p:cNvSpPr>
          <p:nvPr/>
        </p:nvSpPr>
        <p:spPr bwMode="auto">
          <a:xfrm flipH="1" flipV="1">
            <a:off x="7796106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8"/>
          <p:cNvSpPr>
            <a:spLocks noChangeArrowheads="1"/>
          </p:cNvSpPr>
          <p:nvPr/>
        </p:nvSpPr>
        <p:spPr bwMode="auto">
          <a:xfrm flipH="1" flipV="1">
            <a:off x="7970731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8"/>
          <p:cNvSpPr>
            <a:spLocks noChangeArrowheads="1"/>
          </p:cNvSpPr>
          <p:nvPr/>
        </p:nvSpPr>
        <p:spPr bwMode="auto">
          <a:xfrm flipH="1" flipV="1">
            <a:off x="6374500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7"/>
          <p:cNvSpPr>
            <a:spLocks noChangeArrowheads="1"/>
          </p:cNvSpPr>
          <p:nvPr/>
        </p:nvSpPr>
        <p:spPr bwMode="auto">
          <a:xfrm flipH="1" flipV="1">
            <a:off x="6553094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8"/>
          <p:cNvSpPr>
            <a:spLocks noChangeArrowheads="1"/>
          </p:cNvSpPr>
          <p:nvPr/>
        </p:nvSpPr>
        <p:spPr bwMode="auto">
          <a:xfrm flipH="1" flipV="1">
            <a:off x="6727719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7"/>
          <p:cNvSpPr>
            <a:spLocks noChangeArrowheads="1"/>
          </p:cNvSpPr>
          <p:nvPr/>
        </p:nvSpPr>
        <p:spPr bwMode="auto">
          <a:xfrm flipH="1" flipV="1">
            <a:off x="6907900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8"/>
          <p:cNvSpPr>
            <a:spLocks noChangeArrowheads="1"/>
          </p:cNvSpPr>
          <p:nvPr/>
        </p:nvSpPr>
        <p:spPr bwMode="auto">
          <a:xfrm flipH="1" flipV="1">
            <a:off x="7082525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8"/>
          <p:cNvSpPr>
            <a:spLocks noChangeArrowheads="1"/>
          </p:cNvSpPr>
          <p:nvPr/>
        </p:nvSpPr>
        <p:spPr bwMode="auto">
          <a:xfrm flipH="1" flipV="1">
            <a:off x="7262706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7"/>
          <p:cNvSpPr>
            <a:spLocks noChangeArrowheads="1"/>
          </p:cNvSpPr>
          <p:nvPr/>
        </p:nvSpPr>
        <p:spPr bwMode="auto">
          <a:xfrm flipH="1" flipV="1">
            <a:off x="7441299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8"/>
          <p:cNvSpPr>
            <a:spLocks noChangeArrowheads="1"/>
          </p:cNvSpPr>
          <p:nvPr/>
        </p:nvSpPr>
        <p:spPr bwMode="auto">
          <a:xfrm flipH="1" flipV="1">
            <a:off x="7615925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7"/>
          <p:cNvSpPr>
            <a:spLocks noChangeArrowheads="1"/>
          </p:cNvSpPr>
          <p:nvPr/>
        </p:nvSpPr>
        <p:spPr bwMode="auto">
          <a:xfrm flipH="1" flipV="1">
            <a:off x="7796106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8"/>
          <p:cNvSpPr>
            <a:spLocks noChangeArrowheads="1"/>
          </p:cNvSpPr>
          <p:nvPr/>
        </p:nvSpPr>
        <p:spPr bwMode="auto">
          <a:xfrm flipH="1" flipV="1">
            <a:off x="7970731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8"/>
          <p:cNvSpPr>
            <a:spLocks noChangeArrowheads="1"/>
          </p:cNvSpPr>
          <p:nvPr/>
        </p:nvSpPr>
        <p:spPr bwMode="auto">
          <a:xfrm flipH="1" flipV="1">
            <a:off x="6374500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7"/>
          <p:cNvSpPr>
            <a:spLocks noChangeArrowheads="1"/>
          </p:cNvSpPr>
          <p:nvPr/>
        </p:nvSpPr>
        <p:spPr bwMode="auto">
          <a:xfrm flipH="1" flipV="1">
            <a:off x="6553094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8"/>
          <p:cNvSpPr>
            <a:spLocks noChangeArrowheads="1"/>
          </p:cNvSpPr>
          <p:nvPr/>
        </p:nvSpPr>
        <p:spPr bwMode="auto">
          <a:xfrm flipH="1" flipV="1">
            <a:off x="6727719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7"/>
          <p:cNvSpPr>
            <a:spLocks noChangeArrowheads="1"/>
          </p:cNvSpPr>
          <p:nvPr/>
        </p:nvSpPr>
        <p:spPr bwMode="auto">
          <a:xfrm flipH="1" flipV="1">
            <a:off x="6907900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8"/>
          <p:cNvSpPr>
            <a:spLocks noChangeArrowheads="1"/>
          </p:cNvSpPr>
          <p:nvPr/>
        </p:nvSpPr>
        <p:spPr bwMode="auto">
          <a:xfrm flipH="1" flipV="1">
            <a:off x="7082525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8"/>
          <p:cNvSpPr>
            <a:spLocks noChangeArrowheads="1"/>
          </p:cNvSpPr>
          <p:nvPr/>
        </p:nvSpPr>
        <p:spPr bwMode="auto">
          <a:xfrm flipH="1" flipV="1">
            <a:off x="7262706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7"/>
          <p:cNvSpPr>
            <a:spLocks noChangeArrowheads="1"/>
          </p:cNvSpPr>
          <p:nvPr/>
        </p:nvSpPr>
        <p:spPr bwMode="auto">
          <a:xfrm flipH="1" flipV="1">
            <a:off x="7441299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8"/>
          <p:cNvSpPr>
            <a:spLocks noChangeArrowheads="1"/>
          </p:cNvSpPr>
          <p:nvPr/>
        </p:nvSpPr>
        <p:spPr bwMode="auto">
          <a:xfrm flipH="1" flipV="1">
            <a:off x="7615925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7"/>
          <p:cNvSpPr>
            <a:spLocks noChangeArrowheads="1"/>
          </p:cNvSpPr>
          <p:nvPr/>
        </p:nvSpPr>
        <p:spPr bwMode="auto">
          <a:xfrm flipH="1" flipV="1">
            <a:off x="7796106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8"/>
          <p:cNvSpPr>
            <a:spLocks noChangeArrowheads="1"/>
          </p:cNvSpPr>
          <p:nvPr/>
        </p:nvSpPr>
        <p:spPr bwMode="auto">
          <a:xfrm flipH="1" flipV="1">
            <a:off x="7970731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8"/>
          <p:cNvSpPr>
            <a:spLocks noChangeArrowheads="1"/>
          </p:cNvSpPr>
          <p:nvPr/>
        </p:nvSpPr>
        <p:spPr bwMode="auto">
          <a:xfrm flipH="1" flipV="1">
            <a:off x="6374500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7"/>
          <p:cNvSpPr>
            <a:spLocks noChangeArrowheads="1"/>
          </p:cNvSpPr>
          <p:nvPr/>
        </p:nvSpPr>
        <p:spPr bwMode="auto">
          <a:xfrm flipH="1" flipV="1">
            <a:off x="6553094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8"/>
          <p:cNvSpPr>
            <a:spLocks noChangeArrowheads="1"/>
          </p:cNvSpPr>
          <p:nvPr/>
        </p:nvSpPr>
        <p:spPr bwMode="auto">
          <a:xfrm flipH="1" flipV="1">
            <a:off x="6727719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7"/>
          <p:cNvSpPr>
            <a:spLocks noChangeArrowheads="1"/>
          </p:cNvSpPr>
          <p:nvPr/>
        </p:nvSpPr>
        <p:spPr bwMode="auto">
          <a:xfrm flipH="1" flipV="1">
            <a:off x="6907900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8"/>
          <p:cNvSpPr>
            <a:spLocks noChangeArrowheads="1"/>
          </p:cNvSpPr>
          <p:nvPr/>
        </p:nvSpPr>
        <p:spPr bwMode="auto">
          <a:xfrm flipH="1" flipV="1">
            <a:off x="7082525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228"/>
          <p:cNvSpPr>
            <a:spLocks noChangeArrowheads="1"/>
          </p:cNvSpPr>
          <p:nvPr/>
        </p:nvSpPr>
        <p:spPr bwMode="auto">
          <a:xfrm flipH="1" flipV="1">
            <a:off x="7262706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7" name="Rectangle 227"/>
          <p:cNvSpPr>
            <a:spLocks noChangeArrowheads="1"/>
          </p:cNvSpPr>
          <p:nvPr/>
        </p:nvSpPr>
        <p:spPr bwMode="auto">
          <a:xfrm flipH="1" flipV="1">
            <a:off x="7441299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228"/>
          <p:cNvSpPr>
            <a:spLocks noChangeArrowheads="1"/>
          </p:cNvSpPr>
          <p:nvPr/>
        </p:nvSpPr>
        <p:spPr bwMode="auto">
          <a:xfrm flipH="1" flipV="1">
            <a:off x="7615925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9" name="Rectangle 227"/>
          <p:cNvSpPr>
            <a:spLocks noChangeArrowheads="1"/>
          </p:cNvSpPr>
          <p:nvPr/>
        </p:nvSpPr>
        <p:spPr bwMode="auto">
          <a:xfrm flipH="1" flipV="1">
            <a:off x="7796106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228"/>
          <p:cNvSpPr>
            <a:spLocks noChangeArrowheads="1"/>
          </p:cNvSpPr>
          <p:nvPr/>
        </p:nvSpPr>
        <p:spPr bwMode="auto">
          <a:xfrm flipH="1" flipV="1">
            <a:off x="7970731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1" name="Rectangle 228"/>
          <p:cNvSpPr>
            <a:spLocks noChangeArrowheads="1"/>
          </p:cNvSpPr>
          <p:nvPr/>
        </p:nvSpPr>
        <p:spPr bwMode="auto">
          <a:xfrm flipH="1" flipV="1">
            <a:off x="6374500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auto">
          <a:xfrm flipH="1" flipV="1">
            <a:off x="6553094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 flipH="1" flipV="1">
            <a:off x="6727719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4" name="Rectangle 227"/>
          <p:cNvSpPr>
            <a:spLocks noChangeArrowheads="1"/>
          </p:cNvSpPr>
          <p:nvPr/>
        </p:nvSpPr>
        <p:spPr bwMode="auto">
          <a:xfrm flipH="1" flipV="1">
            <a:off x="6907900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5" name="Rectangle 228"/>
          <p:cNvSpPr>
            <a:spLocks noChangeArrowheads="1"/>
          </p:cNvSpPr>
          <p:nvPr/>
        </p:nvSpPr>
        <p:spPr bwMode="auto">
          <a:xfrm flipH="1" flipV="1">
            <a:off x="7082525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28"/>
          <p:cNvSpPr>
            <a:spLocks noChangeArrowheads="1"/>
          </p:cNvSpPr>
          <p:nvPr/>
        </p:nvSpPr>
        <p:spPr bwMode="auto">
          <a:xfrm flipH="1" flipV="1">
            <a:off x="7262706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7"/>
          <p:cNvSpPr>
            <a:spLocks noChangeArrowheads="1"/>
          </p:cNvSpPr>
          <p:nvPr/>
        </p:nvSpPr>
        <p:spPr bwMode="auto">
          <a:xfrm flipH="1" flipV="1">
            <a:off x="7441299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8"/>
          <p:cNvSpPr>
            <a:spLocks noChangeArrowheads="1"/>
          </p:cNvSpPr>
          <p:nvPr/>
        </p:nvSpPr>
        <p:spPr bwMode="auto">
          <a:xfrm flipH="1" flipV="1">
            <a:off x="7615925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7"/>
          <p:cNvSpPr>
            <a:spLocks noChangeArrowheads="1"/>
          </p:cNvSpPr>
          <p:nvPr/>
        </p:nvSpPr>
        <p:spPr bwMode="auto">
          <a:xfrm flipH="1" flipV="1">
            <a:off x="7796106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8"/>
          <p:cNvSpPr>
            <a:spLocks noChangeArrowheads="1"/>
          </p:cNvSpPr>
          <p:nvPr/>
        </p:nvSpPr>
        <p:spPr bwMode="auto">
          <a:xfrm flipH="1" flipV="1">
            <a:off x="7970731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1" name="Rectangle 228"/>
          <p:cNvSpPr>
            <a:spLocks noChangeArrowheads="1"/>
          </p:cNvSpPr>
          <p:nvPr/>
        </p:nvSpPr>
        <p:spPr bwMode="auto">
          <a:xfrm flipH="1" flipV="1">
            <a:off x="6374500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2" name="Rectangle 227"/>
          <p:cNvSpPr>
            <a:spLocks noChangeArrowheads="1"/>
          </p:cNvSpPr>
          <p:nvPr/>
        </p:nvSpPr>
        <p:spPr bwMode="auto">
          <a:xfrm flipH="1" flipV="1">
            <a:off x="6553094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3" name="Rectangle 228"/>
          <p:cNvSpPr>
            <a:spLocks noChangeArrowheads="1"/>
          </p:cNvSpPr>
          <p:nvPr/>
        </p:nvSpPr>
        <p:spPr bwMode="auto">
          <a:xfrm flipH="1" flipV="1">
            <a:off x="6727719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4" name="Rectangle 227"/>
          <p:cNvSpPr>
            <a:spLocks noChangeArrowheads="1"/>
          </p:cNvSpPr>
          <p:nvPr/>
        </p:nvSpPr>
        <p:spPr bwMode="auto">
          <a:xfrm flipH="1" flipV="1">
            <a:off x="6907900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5" name="Rectangle 228"/>
          <p:cNvSpPr>
            <a:spLocks noChangeArrowheads="1"/>
          </p:cNvSpPr>
          <p:nvPr/>
        </p:nvSpPr>
        <p:spPr bwMode="auto">
          <a:xfrm flipH="1" flipV="1">
            <a:off x="7082525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8"/>
          <p:cNvSpPr>
            <a:spLocks noChangeArrowheads="1"/>
          </p:cNvSpPr>
          <p:nvPr/>
        </p:nvSpPr>
        <p:spPr bwMode="auto">
          <a:xfrm flipH="1" flipV="1">
            <a:off x="7262706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7"/>
          <p:cNvSpPr>
            <a:spLocks noChangeArrowheads="1"/>
          </p:cNvSpPr>
          <p:nvPr/>
        </p:nvSpPr>
        <p:spPr bwMode="auto">
          <a:xfrm flipH="1" flipV="1">
            <a:off x="7441299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8" name="Rectangle 228"/>
          <p:cNvSpPr>
            <a:spLocks noChangeArrowheads="1"/>
          </p:cNvSpPr>
          <p:nvPr/>
        </p:nvSpPr>
        <p:spPr bwMode="auto">
          <a:xfrm flipH="1" flipV="1">
            <a:off x="7615925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9" name="Rectangle 227"/>
          <p:cNvSpPr>
            <a:spLocks noChangeArrowheads="1"/>
          </p:cNvSpPr>
          <p:nvPr/>
        </p:nvSpPr>
        <p:spPr bwMode="auto">
          <a:xfrm flipH="1" flipV="1">
            <a:off x="7796106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0" name="Rectangle 228"/>
          <p:cNvSpPr>
            <a:spLocks noChangeArrowheads="1"/>
          </p:cNvSpPr>
          <p:nvPr/>
        </p:nvSpPr>
        <p:spPr bwMode="auto">
          <a:xfrm flipH="1" flipV="1">
            <a:off x="7970731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" name="Rectangle 228"/>
          <p:cNvSpPr>
            <a:spLocks noChangeArrowheads="1"/>
          </p:cNvSpPr>
          <p:nvPr/>
        </p:nvSpPr>
        <p:spPr bwMode="auto">
          <a:xfrm flipH="1" flipV="1">
            <a:off x="6374500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2" name="Rectangle 227"/>
          <p:cNvSpPr>
            <a:spLocks noChangeArrowheads="1"/>
          </p:cNvSpPr>
          <p:nvPr/>
        </p:nvSpPr>
        <p:spPr bwMode="auto">
          <a:xfrm flipH="1" flipV="1">
            <a:off x="6553094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3" name="Rectangle 228"/>
          <p:cNvSpPr>
            <a:spLocks noChangeArrowheads="1"/>
          </p:cNvSpPr>
          <p:nvPr/>
        </p:nvSpPr>
        <p:spPr bwMode="auto">
          <a:xfrm flipH="1" flipV="1">
            <a:off x="6727719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7"/>
          <p:cNvSpPr>
            <a:spLocks noChangeArrowheads="1"/>
          </p:cNvSpPr>
          <p:nvPr/>
        </p:nvSpPr>
        <p:spPr bwMode="auto">
          <a:xfrm flipH="1" flipV="1">
            <a:off x="6907900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8"/>
          <p:cNvSpPr>
            <a:spLocks noChangeArrowheads="1"/>
          </p:cNvSpPr>
          <p:nvPr/>
        </p:nvSpPr>
        <p:spPr bwMode="auto">
          <a:xfrm flipH="1" flipV="1">
            <a:off x="7082525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6" name="Rectangle 228"/>
          <p:cNvSpPr>
            <a:spLocks noChangeArrowheads="1"/>
          </p:cNvSpPr>
          <p:nvPr/>
        </p:nvSpPr>
        <p:spPr bwMode="auto">
          <a:xfrm flipH="1" flipV="1">
            <a:off x="7262706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7" name="Rectangle 227"/>
          <p:cNvSpPr>
            <a:spLocks noChangeArrowheads="1"/>
          </p:cNvSpPr>
          <p:nvPr/>
        </p:nvSpPr>
        <p:spPr bwMode="auto">
          <a:xfrm flipH="1" flipV="1">
            <a:off x="7441299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8" name="Rectangle 228"/>
          <p:cNvSpPr>
            <a:spLocks noChangeArrowheads="1"/>
          </p:cNvSpPr>
          <p:nvPr/>
        </p:nvSpPr>
        <p:spPr bwMode="auto">
          <a:xfrm flipH="1" flipV="1">
            <a:off x="7615925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9" name="Rectangle 227"/>
          <p:cNvSpPr>
            <a:spLocks noChangeArrowheads="1"/>
          </p:cNvSpPr>
          <p:nvPr/>
        </p:nvSpPr>
        <p:spPr bwMode="auto">
          <a:xfrm flipH="1" flipV="1">
            <a:off x="7796106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0" name="Rectangle 228"/>
          <p:cNvSpPr>
            <a:spLocks noChangeArrowheads="1"/>
          </p:cNvSpPr>
          <p:nvPr/>
        </p:nvSpPr>
        <p:spPr bwMode="auto">
          <a:xfrm flipH="1" flipV="1">
            <a:off x="7970731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1" name="Rectangle 228"/>
          <p:cNvSpPr>
            <a:spLocks noChangeArrowheads="1"/>
          </p:cNvSpPr>
          <p:nvPr/>
        </p:nvSpPr>
        <p:spPr bwMode="auto">
          <a:xfrm flipH="1" flipV="1">
            <a:off x="6374500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2" name="Rectangle 227"/>
          <p:cNvSpPr>
            <a:spLocks noChangeArrowheads="1"/>
          </p:cNvSpPr>
          <p:nvPr/>
        </p:nvSpPr>
        <p:spPr bwMode="auto">
          <a:xfrm flipH="1" flipV="1">
            <a:off x="6553094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3" name="Rectangle 228"/>
          <p:cNvSpPr>
            <a:spLocks noChangeArrowheads="1"/>
          </p:cNvSpPr>
          <p:nvPr/>
        </p:nvSpPr>
        <p:spPr bwMode="auto">
          <a:xfrm flipH="1" flipV="1">
            <a:off x="6727719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4" name="Rectangle 227"/>
          <p:cNvSpPr>
            <a:spLocks noChangeArrowheads="1"/>
          </p:cNvSpPr>
          <p:nvPr/>
        </p:nvSpPr>
        <p:spPr bwMode="auto">
          <a:xfrm flipH="1" flipV="1">
            <a:off x="6907900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5" name="Rectangle 228"/>
          <p:cNvSpPr>
            <a:spLocks noChangeArrowheads="1"/>
          </p:cNvSpPr>
          <p:nvPr/>
        </p:nvSpPr>
        <p:spPr bwMode="auto">
          <a:xfrm flipH="1" flipV="1">
            <a:off x="7082525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151514" y="584200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13" y="438150"/>
                <a:ext cx="39228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ctangle 228"/>
          <p:cNvSpPr>
            <a:spLocks noChangeArrowheads="1"/>
          </p:cNvSpPr>
          <p:nvPr/>
        </p:nvSpPr>
        <p:spPr bwMode="auto">
          <a:xfrm flipH="1" flipV="1">
            <a:off x="8149325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8" name="Rectangle 227"/>
          <p:cNvSpPr>
            <a:spLocks noChangeArrowheads="1"/>
          </p:cNvSpPr>
          <p:nvPr/>
        </p:nvSpPr>
        <p:spPr bwMode="auto">
          <a:xfrm flipH="1" flipV="1">
            <a:off x="8327919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9" name="Rectangle 228"/>
          <p:cNvSpPr>
            <a:spLocks noChangeArrowheads="1"/>
          </p:cNvSpPr>
          <p:nvPr/>
        </p:nvSpPr>
        <p:spPr bwMode="auto">
          <a:xfrm flipH="1" flipV="1">
            <a:off x="8502544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0" name="Rectangle 227"/>
          <p:cNvSpPr>
            <a:spLocks noChangeArrowheads="1"/>
          </p:cNvSpPr>
          <p:nvPr/>
        </p:nvSpPr>
        <p:spPr bwMode="auto">
          <a:xfrm flipH="1" flipV="1">
            <a:off x="8682725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1" name="Rectangle 228"/>
          <p:cNvSpPr>
            <a:spLocks noChangeArrowheads="1"/>
          </p:cNvSpPr>
          <p:nvPr/>
        </p:nvSpPr>
        <p:spPr bwMode="auto">
          <a:xfrm flipH="1" flipV="1">
            <a:off x="8857350" y="62458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2" name="Rectangle 228"/>
          <p:cNvSpPr>
            <a:spLocks noChangeArrowheads="1"/>
          </p:cNvSpPr>
          <p:nvPr/>
        </p:nvSpPr>
        <p:spPr bwMode="auto">
          <a:xfrm flipH="1" flipV="1">
            <a:off x="8149325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3" name="Rectangle 227"/>
          <p:cNvSpPr>
            <a:spLocks noChangeArrowheads="1"/>
          </p:cNvSpPr>
          <p:nvPr/>
        </p:nvSpPr>
        <p:spPr bwMode="auto">
          <a:xfrm flipH="1" flipV="1">
            <a:off x="8327919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4" name="Rectangle 228"/>
          <p:cNvSpPr>
            <a:spLocks noChangeArrowheads="1"/>
          </p:cNvSpPr>
          <p:nvPr/>
        </p:nvSpPr>
        <p:spPr bwMode="auto">
          <a:xfrm flipH="1" flipV="1">
            <a:off x="8502544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5" name="Rectangle 227"/>
          <p:cNvSpPr>
            <a:spLocks noChangeArrowheads="1"/>
          </p:cNvSpPr>
          <p:nvPr/>
        </p:nvSpPr>
        <p:spPr bwMode="auto">
          <a:xfrm flipH="1" flipV="1">
            <a:off x="8682725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6" name="Rectangle 228"/>
          <p:cNvSpPr>
            <a:spLocks noChangeArrowheads="1"/>
          </p:cNvSpPr>
          <p:nvPr/>
        </p:nvSpPr>
        <p:spPr bwMode="auto">
          <a:xfrm flipH="1" flipV="1">
            <a:off x="8857350" y="64839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7" name="Rectangle 228"/>
          <p:cNvSpPr>
            <a:spLocks noChangeArrowheads="1"/>
          </p:cNvSpPr>
          <p:nvPr/>
        </p:nvSpPr>
        <p:spPr bwMode="auto">
          <a:xfrm flipH="1" flipV="1">
            <a:off x="8149325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8" name="Rectangle 227"/>
          <p:cNvSpPr>
            <a:spLocks noChangeArrowheads="1"/>
          </p:cNvSpPr>
          <p:nvPr/>
        </p:nvSpPr>
        <p:spPr bwMode="auto">
          <a:xfrm flipH="1" flipV="1">
            <a:off x="8327919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9" name="Rectangle 228"/>
          <p:cNvSpPr>
            <a:spLocks noChangeArrowheads="1"/>
          </p:cNvSpPr>
          <p:nvPr/>
        </p:nvSpPr>
        <p:spPr bwMode="auto">
          <a:xfrm flipH="1" flipV="1">
            <a:off x="8502544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0" name="Rectangle 227"/>
          <p:cNvSpPr>
            <a:spLocks noChangeArrowheads="1"/>
          </p:cNvSpPr>
          <p:nvPr/>
        </p:nvSpPr>
        <p:spPr bwMode="auto">
          <a:xfrm flipH="1" flipV="1">
            <a:off x="8682725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1" name="Rectangle 228"/>
          <p:cNvSpPr>
            <a:spLocks noChangeArrowheads="1"/>
          </p:cNvSpPr>
          <p:nvPr/>
        </p:nvSpPr>
        <p:spPr bwMode="auto">
          <a:xfrm flipH="1" flipV="1">
            <a:off x="8857350" y="57727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2" name="Rectangle 228"/>
          <p:cNvSpPr>
            <a:spLocks noChangeArrowheads="1"/>
          </p:cNvSpPr>
          <p:nvPr/>
        </p:nvSpPr>
        <p:spPr bwMode="auto">
          <a:xfrm flipH="1" flipV="1">
            <a:off x="8149325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3" name="Rectangle 227"/>
          <p:cNvSpPr>
            <a:spLocks noChangeArrowheads="1"/>
          </p:cNvSpPr>
          <p:nvPr/>
        </p:nvSpPr>
        <p:spPr bwMode="auto">
          <a:xfrm flipH="1" flipV="1">
            <a:off x="8327919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4" name="Rectangle 228"/>
          <p:cNvSpPr>
            <a:spLocks noChangeArrowheads="1"/>
          </p:cNvSpPr>
          <p:nvPr/>
        </p:nvSpPr>
        <p:spPr bwMode="auto">
          <a:xfrm flipH="1" flipV="1">
            <a:off x="8502544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5" name="Rectangle 227"/>
          <p:cNvSpPr>
            <a:spLocks noChangeArrowheads="1"/>
          </p:cNvSpPr>
          <p:nvPr/>
        </p:nvSpPr>
        <p:spPr bwMode="auto">
          <a:xfrm flipH="1" flipV="1">
            <a:off x="8682725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6" name="Rectangle 228"/>
          <p:cNvSpPr>
            <a:spLocks noChangeArrowheads="1"/>
          </p:cNvSpPr>
          <p:nvPr/>
        </p:nvSpPr>
        <p:spPr bwMode="auto">
          <a:xfrm flipH="1" flipV="1">
            <a:off x="8857350" y="601090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7" name="Rectangle 228"/>
          <p:cNvSpPr>
            <a:spLocks noChangeArrowheads="1"/>
          </p:cNvSpPr>
          <p:nvPr/>
        </p:nvSpPr>
        <p:spPr bwMode="auto">
          <a:xfrm flipH="1" flipV="1">
            <a:off x="8149325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8" name="Rectangle 227"/>
          <p:cNvSpPr>
            <a:spLocks noChangeArrowheads="1"/>
          </p:cNvSpPr>
          <p:nvPr/>
        </p:nvSpPr>
        <p:spPr bwMode="auto">
          <a:xfrm flipH="1" flipV="1">
            <a:off x="8327919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9" name="Rectangle 228"/>
          <p:cNvSpPr>
            <a:spLocks noChangeArrowheads="1"/>
          </p:cNvSpPr>
          <p:nvPr/>
        </p:nvSpPr>
        <p:spPr bwMode="auto">
          <a:xfrm flipH="1" flipV="1">
            <a:off x="8502544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0" name="Rectangle 227"/>
          <p:cNvSpPr>
            <a:spLocks noChangeArrowheads="1"/>
          </p:cNvSpPr>
          <p:nvPr/>
        </p:nvSpPr>
        <p:spPr bwMode="auto">
          <a:xfrm flipH="1" flipV="1">
            <a:off x="8682725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1" name="Rectangle 228"/>
          <p:cNvSpPr>
            <a:spLocks noChangeArrowheads="1"/>
          </p:cNvSpPr>
          <p:nvPr/>
        </p:nvSpPr>
        <p:spPr bwMode="auto">
          <a:xfrm flipH="1" flipV="1">
            <a:off x="8857350" y="5296516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2" name="Rectangle 228"/>
          <p:cNvSpPr>
            <a:spLocks noChangeArrowheads="1"/>
          </p:cNvSpPr>
          <p:nvPr/>
        </p:nvSpPr>
        <p:spPr bwMode="auto">
          <a:xfrm flipH="1" flipV="1">
            <a:off x="8149325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" name="Rectangle 227"/>
          <p:cNvSpPr>
            <a:spLocks noChangeArrowheads="1"/>
          </p:cNvSpPr>
          <p:nvPr/>
        </p:nvSpPr>
        <p:spPr bwMode="auto">
          <a:xfrm flipH="1" flipV="1">
            <a:off x="8327919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" name="Rectangle 228"/>
          <p:cNvSpPr>
            <a:spLocks noChangeArrowheads="1"/>
          </p:cNvSpPr>
          <p:nvPr/>
        </p:nvSpPr>
        <p:spPr bwMode="auto">
          <a:xfrm flipH="1" flipV="1">
            <a:off x="8502544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5" name="Rectangle 227"/>
          <p:cNvSpPr>
            <a:spLocks noChangeArrowheads="1"/>
          </p:cNvSpPr>
          <p:nvPr/>
        </p:nvSpPr>
        <p:spPr bwMode="auto">
          <a:xfrm flipH="1" flipV="1">
            <a:off x="8682725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6" name="Rectangle 228"/>
          <p:cNvSpPr>
            <a:spLocks noChangeArrowheads="1"/>
          </p:cNvSpPr>
          <p:nvPr/>
        </p:nvSpPr>
        <p:spPr bwMode="auto">
          <a:xfrm flipH="1" flipV="1">
            <a:off x="8857350" y="55346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7" name="Rectangle 228"/>
          <p:cNvSpPr>
            <a:spLocks noChangeArrowheads="1"/>
          </p:cNvSpPr>
          <p:nvPr/>
        </p:nvSpPr>
        <p:spPr bwMode="auto">
          <a:xfrm flipH="1" flipV="1">
            <a:off x="8149325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8" name="Rectangle 227"/>
          <p:cNvSpPr>
            <a:spLocks noChangeArrowheads="1"/>
          </p:cNvSpPr>
          <p:nvPr/>
        </p:nvSpPr>
        <p:spPr bwMode="auto">
          <a:xfrm flipH="1" flipV="1">
            <a:off x="8327919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9" name="Rectangle 228"/>
          <p:cNvSpPr>
            <a:spLocks noChangeArrowheads="1"/>
          </p:cNvSpPr>
          <p:nvPr/>
        </p:nvSpPr>
        <p:spPr bwMode="auto">
          <a:xfrm flipH="1" flipV="1">
            <a:off x="8502544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0" name="Rectangle 227"/>
          <p:cNvSpPr>
            <a:spLocks noChangeArrowheads="1"/>
          </p:cNvSpPr>
          <p:nvPr/>
        </p:nvSpPr>
        <p:spPr bwMode="auto">
          <a:xfrm flipH="1" flipV="1">
            <a:off x="8682725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1" name="Rectangle 228"/>
          <p:cNvSpPr>
            <a:spLocks noChangeArrowheads="1"/>
          </p:cNvSpPr>
          <p:nvPr/>
        </p:nvSpPr>
        <p:spPr bwMode="auto">
          <a:xfrm flipH="1" flipV="1">
            <a:off x="8857350" y="4823445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2" name="Rectangle 228"/>
          <p:cNvSpPr>
            <a:spLocks noChangeArrowheads="1"/>
          </p:cNvSpPr>
          <p:nvPr/>
        </p:nvSpPr>
        <p:spPr bwMode="auto">
          <a:xfrm flipH="1" flipV="1">
            <a:off x="8149325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" name="Rectangle 227"/>
          <p:cNvSpPr>
            <a:spLocks noChangeArrowheads="1"/>
          </p:cNvSpPr>
          <p:nvPr/>
        </p:nvSpPr>
        <p:spPr bwMode="auto">
          <a:xfrm flipH="1" flipV="1">
            <a:off x="8327919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" name="Rectangle 228"/>
          <p:cNvSpPr>
            <a:spLocks noChangeArrowheads="1"/>
          </p:cNvSpPr>
          <p:nvPr/>
        </p:nvSpPr>
        <p:spPr bwMode="auto">
          <a:xfrm flipH="1" flipV="1">
            <a:off x="8502544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5" name="Rectangle 227"/>
          <p:cNvSpPr>
            <a:spLocks noChangeArrowheads="1"/>
          </p:cNvSpPr>
          <p:nvPr/>
        </p:nvSpPr>
        <p:spPr bwMode="auto">
          <a:xfrm flipH="1" flipV="1">
            <a:off x="8682725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6" name="Rectangle 228"/>
          <p:cNvSpPr>
            <a:spLocks noChangeArrowheads="1"/>
          </p:cNvSpPr>
          <p:nvPr/>
        </p:nvSpPr>
        <p:spPr bwMode="auto">
          <a:xfrm flipH="1" flipV="1">
            <a:off x="8857350" y="506157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7" name="Rectangle 228"/>
          <p:cNvSpPr>
            <a:spLocks noChangeArrowheads="1"/>
          </p:cNvSpPr>
          <p:nvPr/>
        </p:nvSpPr>
        <p:spPr bwMode="auto">
          <a:xfrm flipH="1" flipV="1">
            <a:off x="5857952" y="62458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8" name="Rectangle 227"/>
          <p:cNvSpPr>
            <a:spLocks noChangeArrowheads="1"/>
          </p:cNvSpPr>
          <p:nvPr/>
        </p:nvSpPr>
        <p:spPr bwMode="auto">
          <a:xfrm flipH="1" flipV="1">
            <a:off x="6038133" y="62458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9" name="Rectangle 228"/>
          <p:cNvSpPr>
            <a:spLocks noChangeArrowheads="1"/>
          </p:cNvSpPr>
          <p:nvPr/>
        </p:nvSpPr>
        <p:spPr bwMode="auto">
          <a:xfrm flipH="1" flipV="1">
            <a:off x="6212758" y="62458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0" name="Rectangle 228"/>
          <p:cNvSpPr>
            <a:spLocks noChangeArrowheads="1"/>
          </p:cNvSpPr>
          <p:nvPr/>
        </p:nvSpPr>
        <p:spPr bwMode="auto">
          <a:xfrm flipH="1" flipV="1">
            <a:off x="5857952" y="6483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1" name="Rectangle 227"/>
          <p:cNvSpPr>
            <a:spLocks noChangeArrowheads="1"/>
          </p:cNvSpPr>
          <p:nvPr/>
        </p:nvSpPr>
        <p:spPr bwMode="auto">
          <a:xfrm flipH="1" flipV="1">
            <a:off x="6038133" y="6483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2" name="Rectangle 228"/>
          <p:cNvSpPr>
            <a:spLocks noChangeArrowheads="1"/>
          </p:cNvSpPr>
          <p:nvPr/>
        </p:nvSpPr>
        <p:spPr bwMode="auto">
          <a:xfrm flipH="1" flipV="1">
            <a:off x="6212758" y="64839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" name="Rectangle 228"/>
          <p:cNvSpPr>
            <a:spLocks noChangeArrowheads="1"/>
          </p:cNvSpPr>
          <p:nvPr/>
        </p:nvSpPr>
        <p:spPr bwMode="auto">
          <a:xfrm flipH="1" flipV="1">
            <a:off x="5857952" y="57727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4" name="Rectangle 227"/>
          <p:cNvSpPr>
            <a:spLocks noChangeArrowheads="1"/>
          </p:cNvSpPr>
          <p:nvPr/>
        </p:nvSpPr>
        <p:spPr bwMode="auto">
          <a:xfrm flipH="1" flipV="1">
            <a:off x="6038133" y="57727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5" name="Rectangle 228"/>
          <p:cNvSpPr>
            <a:spLocks noChangeArrowheads="1"/>
          </p:cNvSpPr>
          <p:nvPr/>
        </p:nvSpPr>
        <p:spPr bwMode="auto">
          <a:xfrm flipH="1" flipV="1">
            <a:off x="6212758" y="57727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6" name="Rectangle 228"/>
          <p:cNvSpPr>
            <a:spLocks noChangeArrowheads="1"/>
          </p:cNvSpPr>
          <p:nvPr/>
        </p:nvSpPr>
        <p:spPr bwMode="auto">
          <a:xfrm flipH="1" flipV="1">
            <a:off x="5857952" y="6010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7" name="Rectangle 227"/>
          <p:cNvSpPr>
            <a:spLocks noChangeArrowheads="1"/>
          </p:cNvSpPr>
          <p:nvPr/>
        </p:nvSpPr>
        <p:spPr bwMode="auto">
          <a:xfrm flipH="1" flipV="1">
            <a:off x="6038133" y="6010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8" name="Rectangle 228"/>
          <p:cNvSpPr>
            <a:spLocks noChangeArrowheads="1"/>
          </p:cNvSpPr>
          <p:nvPr/>
        </p:nvSpPr>
        <p:spPr bwMode="auto">
          <a:xfrm flipH="1" flipV="1">
            <a:off x="6212758" y="60109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9" name="Rectangle 228"/>
          <p:cNvSpPr>
            <a:spLocks noChangeArrowheads="1"/>
          </p:cNvSpPr>
          <p:nvPr/>
        </p:nvSpPr>
        <p:spPr bwMode="auto">
          <a:xfrm flipH="1" flipV="1">
            <a:off x="5857952" y="529651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0" name="Rectangle 227"/>
          <p:cNvSpPr>
            <a:spLocks noChangeArrowheads="1"/>
          </p:cNvSpPr>
          <p:nvPr/>
        </p:nvSpPr>
        <p:spPr bwMode="auto">
          <a:xfrm flipH="1" flipV="1">
            <a:off x="6038133" y="529651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1" name="Rectangle 228"/>
          <p:cNvSpPr>
            <a:spLocks noChangeArrowheads="1"/>
          </p:cNvSpPr>
          <p:nvPr/>
        </p:nvSpPr>
        <p:spPr bwMode="auto">
          <a:xfrm flipH="1" flipV="1">
            <a:off x="6212758" y="529651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2" name="Rectangle 228"/>
          <p:cNvSpPr>
            <a:spLocks noChangeArrowheads="1"/>
          </p:cNvSpPr>
          <p:nvPr/>
        </p:nvSpPr>
        <p:spPr bwMode="auto">
          <a:xfrm flipH="1" flipV="1">
            <a:off x="5857952" y="55346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3" name="Rectangle 227"/>
          <p:cNvSpPr>
            <a:spLocks noChangeArrowheads="1"/>
          </p:cNvSpPr>
          <p:nvPr/>
        </p:nvSpPr>
        <p:spPr bwMode="auto">
          <a:xfrm flipH="1" flipV="1">
            <a:off x="6038133" y="55346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4" name="Rectangle 228"/>
          <p:cNvSpPr>
            <a:spLocks noChangeArrowheads="1"/>
          </p:cNvSpPr>
          <p:nvPr/>
        </p:nvSpPr>
        <p:spPr bwMode="auto">
          <a:xfrm flipH="1" flipV="1">
            <a:off x="6212758" y="55346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5" name="Rectangle 228"/>
          <p:cNvSpPr>
            <a:spLocks noChangeArrowheads="1"/>
          </p:cNvSpPr>
          <p:nvPr/>
        </p:nvSpPr>
        <p:spPr bwMode="auto">
          <a:xfrm flipH="1" flipV="1">
            <a:off x="5857952" y="48234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6" name="Rectangle 227"/>
          <p:cNvSpPr>
            <a:spLocks noChangeArrowheads="1"/>
          </p:cNvSpPr>
          <p:nvPr/>
        </p:nvSpPr>
        <p:spPr bwMode="auto">
          <a:xfrm flipH="1" flipV="1">
            <a:off x="6038133" y="48234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7" name="Rectangle 228"/>
          <p:cNvSpPr>
            <a:spLocks noChangeArrowheads="1"/>
          </p:cNvSpPr>
          <p:nvPr/>
        </p:nvSpPr>
        <p:spPr bwMode="auto">
          <a:xfrm flipH="1" flipV="1">
            <a:off x="6212758" y="4823444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8" name="Rectangle 228"/>
          <p:cNvSpPr>
            <a:spLocks noChangeArrowheads="1"/>
          </p:cNvSpPr>
          <p:nvPr/>
        </p:nvSpPr>
        <p:spPr bwMode="auto">
          <a:xfrm flipH="1" flipV="1">
            <a:off x="5857952" y="50615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9" name="Rectangle 227"/>
          <p:cNvSpPr>
            <a:spLocks noChangeArrowheads="1"/>
          </p:cNvSpPr>
          <p:nvPr/>
        </p:nvSpPr>
        <p:spPr bwMode="auto">
          <a:xfrm flipH="1" flipV="1">
            <a:off x="6038133" y="50615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0" name="Rectangle 228"/>
          <p:cNvSpPr>
            <a:spLocks noChangeArrowheads="1"/>
          </p:cNvSpPr>
          <p:nvPr/>
        </p:nvSpPr>
        <p:spPr bwMode="auto">
          <a:xfrm flipH="1" flipV="1">
            <a:off x="6212758" y="50615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1" name="Rectangle 228"/>
          <p:cNvSpPr>
            <a:spLocks noChangeArrowheads="1"/>
          </p:cNvSpPr>
          <p:nvPr/>
        </p:nvSpPr>
        <p:spPr bwMode="auto">
          <a:xfrm flipH="1" flipV="1">
            <a:off x="7078266" y="25448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2" name="Rectangle 227"/>
          <p:cNvSpPr>
            <a:spLocks noChangeArrowheads="1"/>
          </p:cNvSpPr>
          <p:nvPr/>
        </p:nvSpPr>
        <p:spPr bwMode="auto">
          <a:xfrm flipH="1" flipV="1">
            <a:off x="7256860" y="25448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3" name="Rectangle 228"/>
          <p:cNvSpPr>
            <a:spLocks noChangeArrowheads="1"/>
          </p:cNvSpPr>
          <p:nvPr/>
        </p:nvSpPr>
        <p:spPr bwMode="auto">
          <a:xfrm flipH="1" flipV="1">
            <a:off x="7431485" y="25448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4" name="Rectangle 228"/>
          <p:cNvSpPr>
            <a:spLocks noChangeArrowheads="1"/>
          </p:cNvSpPr>
          <p:nvPr/>
        </p:nvSpPr>
        <p:spPr bwMode="auto">
          <a:xfrm flipH="1" flipV="1">
            <a:off x="7078266" y="27829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5" name="Rectangle 227"/>
          <p:cNvSpPr>
            <a:spLocks noChangeArrowheads="1"/>
          </p:cNvSpPr>
          <p:nvPr/>
        </p:nvSpPr>
        <p:spPr bwMode="auto">
          <a:xfrm flipH="1" flipV="1">
            <a:off x="7256860" y="27829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6" name="Rectangle 228"/>
          <p:cNvSpPr>
            <a:spLocks noChangeArrowheads="1"/>
          </p:cNvSpPr>
          <p:nvPr/>
        </p:nvSpPr>
        <p:spPr bwMode="auto">
          <a:xfrm flipH="1" flipV="1">
            <a:off x="7431485" y="27829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7" name="Rectangle 228"/>
          <p:cNvSpPr>
            <a:spLocks noChangeArrowheads="1"/>
          </p:cNvSpPr>
          <p:nvPr/>
        </p:nvSpPr>
        <p:spPr bwMode="auto">
          <a:xfrm flipH="1" flipV="1">
            <a:off x="7078266" y="20717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8" name="Rectangle 227"/>
          <p:cNvSpPr>
            <a:spLocks noChangeArrowheads="1"/>
          </p:cNvSpPr>
          <p:nvPr/>
        </p:nvSpPr>
        <p:spPr bwMode="auto">
          <a:xfrm flipH="1" flipV="1">
            <a:off x="7256860" y="20717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9" name="Rectangle 228"/>
          <p:cNvSpPr>
            <a:spLocks noChangeArrowheads="1"/>
          </p:cNvSpPr>
          <p:nvPr/>
        </p:nvSpPr>
        <p:spPr bwMode="auto">
          <a:xfrm flipH="1" flipV="1">
            <a:off x="7431485" y="20717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0" name="Rectangle 228"/>
          <p:cNvSpPr>
            <a:spLocks noChangeArrowheads="1"/>
          </p:cNvSpPr>
          <p:nvPr/>
        </p:nvSpPr>
        <p:spPr bwMode="auto">
          <a:xfrm flipH="1" flipV="1">
            <a:off x="7078266" y="2309870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1" name="Rectangle 227"/>
          <p:cNvSpPr>
            <a:spLocks noChangeArrowheads="1"/>
          </p:cNvSpPr>
          <p:nvPr/>
        </p:nvSpPr>
        <p:spPr bwMode="auto">
          <a:xfrm flipH="1" flipV="1">
            <a:off x="7256860" y="2309870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2" name="Rectangle 228"/>
          <p:cNvSpPr>
            <a:spLocks noChangeArrowheads="1"/>
          </p:cNvSpPr>
          <p:nvPr/>
        </p:nvSpPr>
        <p:spPr bwMode="auto">
          <a:xfrm flipH="1" flipV="1">
            <a:off x="7431485" y="2309870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3" name="Rectangle 228"/>
          <p:cNvSpPr>
            <a:spLocks noChangeArrowheads="1"/>
          </p:cNvSpPr>
          <p:nvPr/>
        </p:nvSpPr>
        <p:spPr bwMode="auto">
          <a:xfrm flipH="1" flipV="1">
            <a:off x="7078266" y="159548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4" name="Rectangle 163"/>
          <p:cNvSpPr>
            <a:spLocks noChangeArrowheads="1"/>
          </p:cNvSpPr>
          <p:nvPr/>
        </p:nvSpPr>
        <p:spPr bwMode="auto">
          <a:xfrm flipH="1" flipV="1">
            <a:off x="7256860" y="159548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5" name="Rectangle 164"/>
          <p:cNvSpPr>
            <a:spLocks noChangeArrowheads="1"/>
          </p:cNvSpPr>
          <p:nvPr/>
        </p:nvSpPr>
        <p:spPr bwMode="auto">
          <a:xfrm flipH="1" flipV="1">
            <a:off x="7431485" y="159548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6" name="Rectangle 228"/>
          <p:cNvSpPr>
            <a:spLocks noChangeArrowheads="1"/>
          </p:cNvSpPr>
          <p:nvPr/>
        </p:nvSpPr>
        <p:spPr bwMode="auto">
          <a:xfrm flipH="1" flipV="1">
            <a:off x="7078266" y="18336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7" name="Rectangle 227"/>
          <p:cNvSpPr>
            <a:spLocks noChangeArrowheads="1"/>
          </p:cNvSpPr>
          <p:nvPr/>
        </p:nvSpPr>
        <p:spPr bwMode="auto">
          <a:xfrm flipH="1" flipV="1">
            <a:off x="7256860" y="18336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8" name="Rectangle 228"/>
          <p:cNvSpPr>
            <a:spLocks noChangeArrowheads="1"/>
          </p:cNvSpPr>
          <p:nvPr/>
        </p:nvSpPr>
        <p:spPr bwMode="auto">
          <a:xfrm flipH="1" flipV="1">
            <a:off x="7431485" y="18336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9" name="Rectangle 228"/>
          <p:cNvSpPr>
            <a:spLocks noChangeArrowheads="1"/>
          </p:cNvSpPr>
          <p:nvPr/>
        </p:nvSpPr>
        <p:spPr bwMode="auto">
          <a:xfrm flipH="1" flipV="1">
            <a:off x="7078266" y="11224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0" name="Rectangle 227"/>
          <p:cNvSpPr>
            <a:spLocks noChangeArrowheads="1"/>
          </p:cNvSpPr>
          <p:nvPr/>
        </p:nvSpPr>
        <p:spPr bwMode="auto">
          <a:xfrm flipH="1" flipV="1">
            <a:off x="7256860" y="11224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1" name="Rectangle 228"/>
          <p:cNvSpPr>
            <a:spLocks noChangeArrowheads="1"/>
          </p:cNvSpPr>
          <p:nvPr/>
        </p:nvSpPr>
        <p:spPr bwMode="auto">
          <a:xfrm flipH="1" flipV="1">
            <a:off x="7431485" y="112241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2" name="Rectangle 228"/>
          <p:cNvSpPr>
            <a:spLocks noChangeArrowheads="1"/>
          </p:cNvSpPr>
          <p:nvPr/>
        </p:nvSpPr>
        <p:spPr bwMode="auto">
          <a:xfrm flipH="1" flipV="1">
            <a:off x="7078266" y="13605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3" name="Rectangle 227"/>
          <p:cNvSpPr>
            <a:spLocks noChangeArrowheads="1"/>
          </p:cNvSpPr>
          <p:nvPr/>
        </p:nvSpPr>
        <p:spPr bwMode="auto">
          <a:xfrm flipH="1" flipV="1">
            <a:off x="7256860" y="13605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" name="Rectangle 228"/>
          <p:cNvSpPr>
            <a:spLocks noChangeArrowheads="1"/>
          </p:cNvSpPr>
          <p:nvPr/>
        </p:nvSpPr>
        <p:spPr bwMode="auto">
          <a:xfrm flipH="1" flipV="1">
            <a:off x="7431485" y="136054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/>
              <p:cNvSpPr txBox="1"/>
              <p:nvPr/>
            </p:nvSpPr>
            <p:spPr>
              <a:xfrm>
                <a:off x="7173036" y="4341313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  <m:r>
                        <a:rPr lang="en-NZ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5" name="TextBox 1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036" y="3255985"/>
                <a:ext cx="445956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6" name="Down Arrow 175"/>
          <p:cNvSpPr/>
          <p:nvPr/>
        </p:nvSpPr>
        <p:spPr>
          <a:xfrm>
            <a:off x="7251303" y="3429000"/>
            <a:ext cx="264716" cy="711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478783" y="3235405"/>
            <a:ext cx="7965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4800" dirty="0" smtClean="0"/>
              <a:t>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9944309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51950" y="195421"/>
            <a:ext cx="6172651" cy="11430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dimensionality reduction?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" y="1610376"/>
            <a:ext cx="6149976" cy="5247625"/>
          </a:xfrm>
        </p:spPr>
        <p:txBody>
          <a:bodyPr>
            <a:normAutofit fontScale="62500" lnSpcReduction="20000"/>
          </a:bodyPr>
          <a:lstStyle/>
          <a:p>
            <a:r>
              <a:rPr lang="en-NZ" altLang="en-US" dirty="0" smtClean="0"/>
              <a:t>Some data sets contain too many features that      make learning unfeasible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Some </a:t>
            </a:r>
            <a:r>
              <a:rPr lang="en-US" altLang="en-US" dirty="0"/>
              <a:t>features may be </a:t>
            </a:r>
            <a:r>
              <a:rPr lang="en-US" altLang="en-US" dirty="0" smtClean="0"/>
              <a:t>irrelevant</a:t>
            </a:r>
          </a:p>
          <a:p>
            <a:endParaRPr lang="en-NZ" altLang="en-US" dirty="0"/>
          </a:p>
          <a:p>
            <a:r>
              <a:rPr lang="en-NZ" altLang="en-US" dirty="0" smtClean="0"/>
              <a:t>Some features may be correlated (redundant)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Combinations </a:t>
            </a:r>
            <a:r>
              <a:rPr lang="en-US" altLang="en-US" dirty="0"/>
              <a:t>of observed variables may be more effective bases for insights, even if physical meaning is </a:t>
            </a:r>
            <a:r>
              <a:rPr lang="en-US" altLang="en-US" dirty="0" smtClean="0"/>
              <a:t>obscure</a:t>
            </a:r>
          </a:p>
          <a:p>
            <a:pPr lvl="1"/>
            <a:r>
              <a:rPr lang="en-US" altLang="en-US" dirty="0" smtClean="0"/>
              <a:t>It reduces overfitting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Dimensionality reduction can help us to </a:t>
            </a:r>
            <a:r>
              <a:rPr lang="en-US" altLang="en-US" dirty="0"/>
              <a:t>visualize high dimensional </a:t>
            </a:r>
            <a:r>
              <a:rPr lang="en-US" altLang="en-US" dirty="0" smtClean="0"/>
              <a:t>data</a:t>
            </a:r>
            <a:endParaRPr lang="en-US" altLang="en-US" dirty="0"/>
          </a:p>
          <a:p>
            <a:endParaRPr lang="en-US" altLang="en-US" dirty="0" smtClean="0"/>
          </a:p>
          <a:p>
            <a:r>
              <a:rPr lang="en-US" altLang="en-US" dirty="0" smtClean="0"/>
              <a:t>Dimensionality reduction can also help us to compress the data</a:t>
            </a:r>
          </a:p>
        </p:txBody>
      </p:sp>
      <p:sp>
        <p:nvSpPr>
          <p:cNvPr id="4" name="Rectangle 228"/>
          <p:cNvSpPr>
            <a:spLocks noChangeArrowheads="1"/>
          </p:cNvSpPr>
          <p:nvPr/>
        </p:nvSpPr>
        <p:spPr bwMode="auto">
          <a:xfrm flipH="1" flipV="1">
            <a:off x="6679407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" name="Rectangle 227"/>
          <p:cNvSpPr>
            <a:spLocks noChangeArrowheads="1"/>
          </p:cNvSpPr>
          <p:nvPr/>
        </p:nvSpPr>
        <p:spPr bwMode="auto">
          <a:xfrm flipH="1" flipV="1">
            <a:off x="6858001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" name="Rectangle 228"/>
          <p:cNvSpPr>
            <a:spLocks noChangeArrowheads="1"/>
          </p:cNvSpPr>
          <p:nvPr/>
        </p:nvSpPr>
        <p:spPr bwMode="auto">
          <a:xfrm flipH="1" flipV="1">
            <a:off x="7032626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" name="Rectangle 227"/>
          <p:cNvSpPr>
            <a:spLocks noChangeArrowheads="1"/>
          </p:cNvSpPr>
          <p:nvPr/>
        </p:nvSpPr>
        <p:spPr bwMode="auto">
          <a:xfrm flipH="1" flipV="1">
            <a:off x="7212807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" name="Rectangle 228"/>
          <p:cNvSpPr>
            <a:spLocks noChangeArrowheads="1"/>
          </p:cNvSpPr>
          <p:nvPr/>
        </p:nvSpPr>
        <p:spPr bwMode="auto">
          <a:xfrm flipH="1" flipV="1">
            <a:off x="7387432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" name="Rectangle 228"/>
          <p:cNvSpPr>
            <a:spLocks noChangeArrowheads="1"/>
          </p:cNvSpPr>
          <p:nvPr/>
        </p:nvSpPr>
        <p:spPr bwMode="auto">
          <a:xfrm flipH="1" flipV="1">
            <a:off x="5791201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" name="Rectangle 227"/>
          <p:cNvSpPr>
            <a:spLocks noChangeArrowheads="1"/>
          </p:cNvSpPr>
          <p:nvPr/>
        </p:nvSpPr>
        <p:spPr bwMode="auto">
          <a:xfrm flipH="1" flipV="1">
            <a:off x="5969795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" name="Rectangle 228"/>
          <p:cNvSpPr>
            <a:spLocks noChangeArrowheads="1"/>
          </p:cNvSpPr>
          <p:nvPr/>
        </p:nvSpPr>
        <p:spPr bwMode="auto">
          <a:xfrm flipH="1" flipV="1">
            <a:off x="6144420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" name="Rectangle 227"/>
          <p:cNvSpPr>
            <a:spLocks noChangeArrowheads="1"/>
          </p:cNvSpPr>
          <p:nvPr/>
        </p:nvSpPr>
        <p:spPr bwMode="auto">
          <a:xfrm flipH="1" flipV="1">
            <a:off x="6324601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" name="Rectangle 228"/>
          <p:cNvSpPr>
            <a:spLocks noChangeArrowheads="1"/>
          </p:cNvSpPr>
          <p:nvPr/>
        </p:nvSpPr>
        <p:spPr bwMode="auto">
          <a:xfrm flipH="1" flipV="1">
            <a:off x="6499226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" name="Rectangle 228"/>
          <p:cNvSpPr>
            <a:spLocks noChangeArrowheads="1"/>
          </p:cNvSpPr>
          <p:nvPr/>
        </p:nvSpPr>
        <p:spPr bwMode="auto">
          <a:xfrm flipH="1" flipV="1">
            <a:off x="6679407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" name="Rectangle 227"/>
          <p:cNvSpPr>
            <a:spLocks noChangeArrowheads="1"/>
          </p:cNvSpPr>
          <p:nvPr/>
        </p:nvSpPr>
        <p:spPr bwMode="auto">
          <a:xfrm flipH="1" flipV="1">
            <a:off x="6858001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" name="Rectangle 228"/>
          <p:cNvSpPr>
            <a:spLocks noChangeArrowheads="1"/>
          </p:cNvSpPr>
          <p:nvPr/>
        </p:nvSpPr>
        <p:spPr bwMode="auto">
          <a:xfrm flipH="1" flipV="1">
            <a:off x="7032626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" name="Rectangle 227"/>
          <p:cNvSpPr>
            <a:spLocks noChangeArrowheads="1"/>
          </p:cNvSpPr>
          <p:nvPr/>
        </p:nvSpPr>
        <p:spPr bwMode="auto">
          <a:xfrm flipH="1" flipV="1">
            <a:off x="7212807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" name="Rectangle 228"/>
          <p:cNvSpPr>
            <a:spLocks noChangeArrowheads="1"/>
          </p:cNvSpPr>
          <p:nvPr/>
        </p:nvSpPr>
        <p:spPr bwMode="auto">
          <a:xfrm flipH="1" flipV="1">
            <a:off x="7387432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" name="Rectangle 228"/>
          <p:cNvSpPr>
            <a:spLocks noChangeArrowheads="1"/>
          </p:cNvSpPr>
          <p:nvPr/>
        </p:nvSpPr>
        <p:spPr bwMode="auto">
          <a:xfrm flipH="1" flipV="1">
            <a:off x="5791201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" name="Rectangle 227"/>
          <p:cNvSpPr>
            <a:spLocks noChangeArrowheads="1"/>
          </p:cNvSpPr>
          <p:nvPr/>
        </p:nvSpPr>
        <p:spPr bwMode="auto">
          <a:xfrm flipH="1" flipV="1">
            <a:off x="5969795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" name="Rectangle 228"/>
          <p:cNvSpPr>
            <a:spLocks noChangeArrowheads="1"/>
          </p:cNvSpPr>
          <p:nvPr/>
        </p:nvSpPr>
        <p:spPr bwMode="auto">
          <a:xfrm flipH="1" flipV="1">
            <a:off x="6144420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" name="Rectangle 227"/>
          <p:cNvSpPr>
            <a:spLocks noChangeArrowheads="1"/>
          </p:cNvSpPr>
          <p:nvPr/>
        </p:nvSpPr>
        <p:spPr bwMode="auto">
          <a:xfrm flipH="1" flipV="1">
            <a:off x="6324601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3" name="Rectangle 228"/>
          <p:cNvSpPr>
            <a:spLocks noChangeArrowheads="1"/>
          </p:cNvSpPr>
          <p:nvPr/>
        </p:nvSpPr>
        <p:spPr bwMode="auto">
          <a:xfrm flipH="1" flipV="1">
            <a:off x="6499226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4" name="Rectangle 228"/>
          <p:cNvSpPr>
            <a:spLocks noChangeArrowheads="1"/>
          </p:cNvSpPr>
          <p:nvPr/>
        </p:nvSpPr>
        <p:spPr bwMode="auto">
          <a:xfrm flipH="1" flipV="1">
            <a:off x="6679407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5" name="Rectangle 227"/>
          <p:cNvSpPr>
            <a:spLocks noChangeArrowheads="1"/>
          </p:cNvSpPr>
          <p:nvPr/>
        </p:nvSpPr>
        <p:spPr bwMode="auto">
          <a:xfrm flipH="1" flipV="1">
            <a:off x="6858001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6" name="Rectangle 228"/>
          <p:cNvSpPr>
            <a:spLocks noChangeArrowheads="1"/>
          </p:cNvSpPr>
          <p:nvPr/>
        </p:nvSpPr>
        <p:spPr bwMode="auto">
          <a:xfrm flipH="1" flipV="1">
            <a:off x="7032626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7" name="Rectangle 227"/>
          <p:cNvSpPr>
            <a:spLocks noChangeArrowheads="1"/>
          </p:cNvSpPr>
          <p:nvPr/>
        </p:nvSpPr>
        <p:spPr bwMode="auto">
          <a:xfrm flipH="1" flipV="1">
            <a:off x="7212807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8" name="Rectangle 228"/>
          <p:cNvSpPr>
            <a:spLocks noChangeArrowheads="1"/>
          </p:cNvSpPr>
          <p:nvPr/>
        </p:nvSpPr>
        <p:spPr bwMode="auto">
          <a:xfrm flipH="1" flipV="1">
            <a:off x="7387432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9" name="Rectangle 228"/>
          <p:cNvSpPr>
            <a:spLocks noChangeArrowheads="1"/>
          </p:cNvSpPr>
          <p:nvPr/>
        </p:nvSpPr>
        <p:spPr bwMode="auto">
          <a:xfrm flipH="1" flipV="1">
            <a:off x="5791201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0" name="Rectangle 227"/>
          <p:cNvSpPr>
            <a:spLocks noChangeArrowheads="1"/>
          </p:cNvSpPr>
          <p:nvPr/>
        </p:nvSpPr>
        <p:spPr bwMode="auto">
          <a:xfrm flipH="1" flipV="1">
            <a:off x="5969795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1" name="Rectangle 228"/>
          <p:cNvSpPr>
            <a:spLocks noChangeArrowheads="1"/>
          </p:cNvSpPr>
          <p:nvPr/>
        </p:nvSpPr>
        <p:spPr bwMode="auto">
          <a:xfrm flipH="1" flipV="1">
            <a:off x="6144420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2" name="Rectangle 227"/>
          <p:cNvSpPr>
            <a:spLocks noChangeArrowheads="1"/>
          </p:cNvSpPr>
          <p:nvPr/>
        </p:nvSpPr>
        <p:spPr bwMode="auto">
          <a:xfrm flipH="1" flipV="1">
            <a:off x="6324601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" name="Rectangle 228"/>
          <p:cNvSpPr>
            <a:spLocks noChangeArrowheads="1"/>
          </p:cNvSpPr>
          <p:nvPr/>
        </p:nvSpPr>
        <p:spPr bwMode="auto">
          <a:xfrm flipH="1" flipV="1">
            <a:off x="6499226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4" name="Rectangle 228"/>
          <p:cNvSpPr>
            <a:spLocks noChangeArrowheads="1"/>
          </p:cNvSpPr>
          <p:nvPr/>
        </p:nvSpPr>
        <p:spPr bwMode="auto">
          <a:xfrm flipH="1" flipV="1">
            <a:off x="6679407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5" name="Rectangle 227"/>
          <p:cNvSpPr>
            <a:spLocks noChangeArrowheads="1"/>
          </p:cNvSpPr>
          <p:nvPr/>
        </p:nvSpPr>
        <p:spPr bwMode="auto">
          <a:xfrm flipH="1" flipV="1">
            <a:off x="6858001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6" name="Rectangle 228"/>
          <p:cNvSpPr>
            <a:spLocks noChangeArrowheads="1"/>
          </p:cNvSpPr>
          <p:nvPr/>
        </p:nvSpPr>
        <p:spPr bwMode="auto">
          <a:xfrm flipH="1" flipV="1">
            <a:off x="7032626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7" name="Rectangle 227"/>
          <p:cNvSpPr>
            <a:spLocks noChangeArrowheads="1"/>
          </p:cNvSpPr>
          <p:nvPr/>
        </p:nvSpPr>
        <p:spPr bwMode="auto">
          <a:xfrm flipH="1" flipV="1">
            <a:off x="7212807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8" name="Rectangle 228"/>
          <p:cNvSpPr>
            <a:spLocks noChangeArrowheads="1"/>
          </p:cNvSpPr>
          <p:nvPr/>
        </p:nvSpPr>
        <p:spPr bwMode="auto">
          <a:xfrm flipH="1" flipV="1">
            <a:off x="7387432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9" name="Rectangle 228"/>
          <p:cNvSpPr>
            <a:spLocks noChangeArrowheads="1"/>
          </p:cNvSpPr>
          <p:nvPr/>
        </p:nvSpPr>
        <p:spPr bwMode="auto">
          <a:xfrm flipH="1" flipV="1">
            <a:off x="5791201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0" name="Rectangle 227"/>
          <p:cNvSpPr>
            <a:spLocks noChangeArrowheads="1"/>
          </p:cNvSpPr>
          <p:nvPr/>
        </p:nvSpPr>
        <p:spPr bwMode="auto">
          <a:xfrm flipH="1" flipV="1">
            <a:off x="5969795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1" name="Rectangle 228"/>
          <p:cNvSpPr>
            <a:spLocks noChangeArrowheads="1"/>
          </p:cNvSpPr>
          <p:nvPr/>
        </p:nvSpPr>
        <p:spPr bwMode="auto">
          <a:xfrm flipH="1" flipV="1">
            <a:off x="6144420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2" name="Rectangle 227"/>
          <p:cNvSpPr>
            <a:spLocks noChangeArrowheads="1"/>
          </p:cNvSpPr>
          <p:nvPr/>
        </p:nvSpPr>
        <p:spPr bwMode="auto">
          <a:xfrm flipH="1" flipV="1">
            <a:off x="6324601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3" name="Rectangle 228"/>
          <p:cNvSpPr>
            <a:spLocks noChangeArrowheads="1"/>
          </p:cNvSpPr>
          <p:nvPr/>
        </p:nvSpPr>
        <p:spPr bwMode="auto">
          <a:xfrm flipH="1" flipV="1">
            <a:off x="6499226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4" name="Rectangle 228"/>
          <p:cNvSpPr>
            <a:spLocks noChangeArrowheads="1"/>
          </p:cNvSpPr>
          <p:nvPr/>
        </p:nvSpPr>
        <p:spPr bwMode="auto">
          <a:xfrm flipH="1" flipV="1">
            <a:off x="6679407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5" name="Rectangle 227"/>
          <p:cNvSpPr>
            <a:spLocks noChangeArrowheads="1"/>
          </p:cNvSpPr>
          <p:nvPr/>
        </p:nvSpPr>
        <p:spPr bwMode="auto">
          <a:xfrm flipH="1" flipV="1">
            <a:off x="6858001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6" name="Rectangle 228"/>
          <p:cNvSpPr>
            <a:spLocks noChangeArrowheads="1"/>
          </p:cNvSpPr>
          <p:nvPr/>
        </p:nvSpPr>
        <p:spPr bwMode="auto">
          <a:xfrm flipH="1" flipV="1">
            <a:off x="7032626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7" name="Rectangle 227"/>
          <p:cNvSpPr>
            <a:spLocks noChangeArrowheads="1"/>
          </p:cNvSpPr>
          <p:nvPr/>
        </p:nvSpPr>
        <p:spPr bwMode="auto">
          <a:xfrm flipH="1" flipV="1">
            <a:off x="7212807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8" name="Rectangle 228"/>
          <p:cNvSpPr>
            <a:spLocks noChangeArrowheads="1"/>
          </p:cNvSpPr>
          <p:nvPr/>
        </p:nvSpPr>
        <p:spPr bwMode="auto">
          <a:xfrm flipH="1" flipV="1">
            <a:off x="7387432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49" name="Rectangle 228"/>
          <p:cNvSpPr>
            <a:spLocks noChangeArrowheads="1"/>
          </p:cNvSpPr>
          <p:nvPr/>
        </p:nvSpPr>
        <p:spPr bwMode="auto">
          <a:xfrm flipH="1" flipV="1">
            <a:off x="5791201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 flipH="1" flipV="1">
            <a:off x="5969795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 flipH="1" flipV="1">
            <a:off x="6144420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2" name="Rectangle 227"/>
          <p:cNvSpPr>
            <a:spLocks noChangeArrowheads="1"/>
          </p:cNvSpPr>
          <p:nvPr/>
        </p:nvSpPr>
        <p:spPr bwMode="auto">
          <a:xfrm flipH="1" flipV="1">
            <a:off x="6324601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3" name="Rectangle 228"/>
          <p:cNvSpPr>
            <a:spLocks noChangeArrowheads="1"/>
          </p:cNvSpPr>
          <p:nvPr/>
        </p:nvSpPr>
        <p:spPr bwMode="auto">
          <a:xfrm flipH="1" flipV="1">
            <a:off x="6499226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4" name="Rectangle 228"/>
          <p:cNvSpPr>
            <a:spLocks noChangeArrowheads="1"/>
          </p:cNvSpPr>
          <p:nvPr/>
        </p:nvSpPr>
        <p:spPr bwMode="auto">
          <a:xfrm flipH="1" flipV="1">
            <a:off x="6679407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5" name="Rectangle 227"/>
          <p:cNvSpPr>
            <a:spLocks noChangeArrowheads="1"/>
          </p:cNvSpPr>
          <p:nvPr/>
        </p:nvSpPr>
        <p:spPr bwMode="auto">
          <a:xfrm flipH="1" flipV="1">
            <a:off x="6858001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28"/>
          <p:cNvSpPr>
            <a:spLocks noChangeArrowheads="1"/>
          </p:cNvSpPr>
          <p:nvPr/>
        </p:nvSpPr>
        <p:spPr bwMode="auto">
          <a:xfrm flipH="1" flipV="1">
            <a:off x="7032626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7"/>
          <p:cNvSpPr>
            <a:spLocks noChangeArrowheads="1"/>
          </p:cNvSpPr>
          <p:nvPr/>
        </p:nvSpPr>
        <p:spPr bwMode="auto">
          <a:xfrm flipH="1" flipV="1">
            <a:off x="7212807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8"/>
          <p:cNvSpPr>
            <a:spLocks noChangeArrowheads="1"/>
          </p:cNvSpPr>
          <p:nvPr/>
        </p:nvSpPr>
        <p:spPr bwMode="auto">
          <a:xfrm flipH="1" flipV="1">
            <a:off x="7387432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8"/>
          <p:cNvSpPr>
            <a:spLocks noChangeArrowheads="1"/>
          </p:cNvSpPr>
          <p:nvPr/>
        </p:nvSpPr>
        <p:spPr bwMode="auto">
          <a:xfrm flipH="1" flipV="1">
            <a:off x="5791201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7"/>
          <p:cNvSpPr>
            <a:spLocks noChangeArrowheads="1"/>
          </p:cNvSpPr>
          <p:nvPr/>
        </p:nvSpPr>
        <p:spPr bwMode="auto">
          <a:xfrm flipH="1" flipV="1">
            <a:off x="5969795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1" name="Rectangle 228"/>
          <p:cNvSpPr>
            <a:spLocks noChangeArrowheads="1"/>
          </p:cNvSpPr>
          <p:nvPr/>
        </p:nvSpPr>
        <p:spPr bwMode="auto">
          <a:xfrm flipH="1" flipV="1">
            <a:off x="6144420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2" name="Rectangle 227"/>
          <p:cNvSpPr>
            <a:spLocks noChangeArrowheads="1"/>
          </p:cNvSpPr>
          <p:nvPr/>
        </p:nvSpPr>
        <p:spPr bwMode="auto">
          <a:xfrm flipH="1" flipV="1">
            <a:off x="6324601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3" name="Rectangle 228"/>
          <p:cNvSpPr>
            <a:spLocks noChangeArrowheads="1"/>
          </p:cNvSpPr>
          <p:nvPr/>
        </p:nvSpPr>
        <p:spPr bwMode="auto">
          <a:xfrm flipH="1" flipV="1">
            <a:off x="6499226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4" name="Rectangle 228"/>
          <p:cNvSpPr>
            <a:spLocks noChangeArrowheads="1"/>
          </p:cNvSpPr>
          <p:nvPr/>
        </p:nvSpPr>
        <p:spPr bwMode="auto">
          <a:xfrm flipH="1" flipV="1">
            <a:off x="6679407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5" name="Rectangle 227"/>
          <p:cNvSpPr>
            <a:spLocks noChangeArrowheads="1"/>
          </p:cNvSpPr>
          <p:nvPr/>
        </p:nvSpPr>
        <p:spPr bwMode="auto">
          <a:xfrm flipH="1" flipV="1">
            <a:off x="6858001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6" name="Rectangle 228"/>
          <p:cNvSpPr>
            <a:spLocks noChangeArrowheads="1"/>
          </p:cNvSpPr>
          <p:nvPr/>
        </p:nvSpPr>
        <p:spPr bwMode="auto">
          <a:xfrm flipH="1" flipV="1">
            <a:off x="7032626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7" name="Rectangle 227"/>
          <p:cNvSpPr>
            <a:spLocks noChangeArrowheads="1"/>
          </p:cNvSpPr>
          <p:nvPr/>
        </p:nvSpPr>
        <p:spPr bwMode="auto">
          <a:xfrm flipH="1" flipV="1">
            <a:off x="7212807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8" name="Rectangle 228"/>
          <p:cNvSpPr>
            <a:spLocks noChangeArrowheads="1"/>
          </p:cNvSpPr>
          <p:nvPr/>
        </p:nvSpPr>
        <p:spPr bwMode="auto">
          <a:xfrm flipH="1" flipV="1">
            <a:off x="7387432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9" name="Rectangle 228"/>
          <p:cNvSpPr>
            <a:spLocks noChangeArrowheads="1"/>
          </p:cNvSpPr>
          <p:nvPr/>
        </p:nvSpPr>
        <p:spPr bwMode="auto">
          <a:xfrm flipH="1" flipV="1">
            <a:off x="5791201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0" name="Rectangle 227"/>
          <p:cNvSpPr>
            <a:spLocks noChangeArrowheads="1"/>
          </p:cNvSpPr>
          <p:nvPr/>
        </p:nvSpPr>
        <p:spPr bwMode="auto">
          <a:xfrm flipH="1" flipV="1">
            <a:off x="5969795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1" name="Rectangle 228"/>
          <p:cNvSpPr>
            <a:spLocks noChangeArrowheads="1"/>
          </p:cNvSpPr>
          <p:nvPr/>
        </p:nvSpPr>
        <p:spPr bwMode="auto">
          <a:xfrm flipH="1" flipV="1">
            <a:off x="6144420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2" name="Rectangle 227"/>
          <p:cNvSpPr>
            <a:spLocks noChangeArrowheads="1"/>
          </p:cNvSpPr>
          <p:nvPr/>
        </p:nvSpPr>
        <p:spPr bwMode="auto">
          <a:xfrm flipH="1" flipV="1">
            <a:off x="6324601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3" name="Rectangle 228"/>
          <p:cNvSpPr>
            <a:spLocks noChangeArrowheads="1"/>
          </p:cNvSpPr>
          <p:nvPr/>
        </p:nvSpPr>
        <p:spPr bwMode="auto">
          <a:xfrm flipH="1" flipV="1">
            <a:off x="6499226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4" name="Rectangle 228"/>
          <p:cNvSpPr>
            <a:spLocks noChangeArrowheads="1"/>
          </p:cNvSpPr>
          <p:nvPr/>
        </p:nvSpPr>
        <p:spPr bwMode="auto">
          <a:xfrm flipH="1" flipV="1">
            <a:off x="6679407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5" name="Rectangle 227"/>
          <p:cNvSpPr>
            <a:spLocks noChangeArrowheads="1"/>
          </p:cNvSpPr>
          <p:nvPr/>
        </p:nvSpPr>
        <p:spPr bwMode="auto">
          <a:xfrm flipH="1" flipV="1">
            <a:off x="6858001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6" name="Rectangle 228"/>
          <p:cNvSpPr>
            <a:spLocks noChangeArrowheads="1"/>
          </p:cNvSpPr>
          <p:nvPr/>
        </p:nvSpPr>
        <p:spPr bwMode="auto">
          <a:xfrm flipH="1" flipV="1">
            <a:off x="7032626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7" name="Rectangle 227"/>
          <p:cNvSpPr>
            <a:spLocks noChangeArrowheads="1"/>
          </p:cNvSpPr>
          <p:nvPr/>
        </p:nvSpPr>
        <p:spPr bwMode="auto">
          <a:xfrm flipH="1" flipV="1">
            <a:off x="7212807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8" name="Rectangle 228"/>
          <p:cNvSpPr>
            <a:spLocks noChangeArrowheads="1"/>
          </p:cNvSpPr>
          <p:nvPr/>
        </p:nvSpPr>
        <p:spPr bwMode="auto">
          <a:xfrm flipH="1" flipV="1">
            <a:off x="7387432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79" name="Rectangle 228"/>
          <p:cNvSpPr>
            <a:spLocks noChangeArrowheads="1"/>
          </p:cNvSpPr>
          <p:nvPr/>
        </p:nvSpPr>
        <p:spPr bwMode="auto">
          <a:xfrm flipH="1" flipV="1">
            <a:off x="5791201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0" name="Rectangle 227"/>
          <p:cNvSpPr>
            <a:spLocks noChangeArrowheads="1"/>
          </p:cNvSpPr>
          <p:nvPr/>
        </p:nvSpPr>
        <p:spPr bwMode="auto">
          <a:xfrm flipH="1" flipV="1">
            <a:off x="5969795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1" name="Rectangle 228"/>
          <p:cNvSpPr>
            <a:spLocks noChangeArrowheads="1"/>
          </p:cNvSpPr>
          <p:nvPr/>
        </p:nvSpPr>
        <p:spPr bwMode="auto">
          <a:xfrm flipH="1" flipV="1">
            <a:off x="6144420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2" name="Rectangle 227"/>
          <p:cNvSpPr>
            <a:spLocks noChangeArrowheads="1"/>
          </p:cNvSpPr>
          <p:nvPr/>
        </p:nvSpPr>
        <p:spPr bwMode="auto">
          <a:xfrm flipH="1" flipV="1">
            <a:off x="6324601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3" name="Rectangle 228"/>
          <p:cNvSpPr>
            <a:spLocks noChangeArrowheads="1"/>
          </p:cNvSpPr>
          <p:nvPr/>
        </p:nvSpPr>
        <p:spPr bwMode="auto">
          <a:xfrm flipH="1" flipV="1">
            <a:off x="6499226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151514" y="584200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513" y="438150"/>
                <a:ext cx="392287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Rectangle 228"/>
          <p:cNvSpPr>
            <a:spLocks noChangeArrowheads="1"/>
          </p:cNvSpPr>
          <p:nvPr/>
        </p:nvSpPr>
        <p:spPr bwMode="auto">
          <a:xfrm flipH="1" flipV="1">
            <a:off x="7566026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6" name="Rectangle 227"/>
          <p:cNvSpPr>
            <a:spLocks noChangeArrowheads="1"/>
          </p:cNvSpPr>
          <p:nvPr/>
        </p:nvSpPr>
        <p:spPr bwMode="auto">
          <a:xfrm flipH="1" flipV="1">
            <a:off x="7744620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7" name="Rectangle 228"/>
          <p:cNvSpPr>
            <a:spLocks noChangeArrowheads="1"/>
          </p:cNvSpPr>
          <p:nvPr/>
        </p:nvSpPr>
        <p:spPr bwMode="auto">
          <a:xfrm flipH="1" flipV="1">
            <a:off x="7919245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8" name="Rectangle 227"/>
          <p:cNvSpPr>
            <a:spLocks noChangeArrowheads="1"/>
          </p:cNvSpPr>
          <p:nvPr/>
        </p:nvSpPr>
        <p:spPr bwMode="auto">
          <a:xfrm flipH="1" flipV="1">
            <a:off x="8099426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89" name="Rectangle 228"/>
          <p:cNvSpPr>
            <a:spLocks noChangeArrowheads="1"/>
          </p:cNvSpPr>
          <p:nvPr/>
        </p:nvSpPr>
        <p:spPr bwMode="auto">
          <a:xfrm flipH="1" flipV="1">
            <a:off x="8274051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0" name="Rectangle 228"/>
          <p:cNvSpPr>
            <a:spLocks noChangeArrowheads="1"/>
          </p:cNvSpPr>
          <p:nvPr/>
        </p:nvSpPr>
        <p:spPr bwMode="auto">
          <a:xfrm flipH="1" flipV="1">
            <a:off x="7566026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1" name="Rectangle 227"/>
          <p:cNvSpPr>
            <a:spLocks noChangeArrowheads="1"/>
          </p:cNvSpPr>
          <p:nvPr/>
        </p:nvSpPr>
        <p:spPr bwMode="auto">
          <a:xfrm flipH="1" flipV="1">
            <a:off x="7744620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2" name="Rectangle 228"/>
          <p:cNvSpPr>
            <a:spLocks noChangeArrowheads="1"/>
          </p:cNvSpPr>
          <p:nvPr/>
        </p:nvSpPr>
        <p:spPr bwMode="auto">
          <a:xfrm flipH="1" flipV="1">
            <a:off x="7919245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3" name="Rectangle 227"/>
          <p:cNvSpPr>
            <a:spLocks noChangeArrowheads="1"/>
          </p:cNvSpPr>
          <p:nvPr/>
        </p:nvSpPr>
        <p:spPr bwMode="auto">
          <a:xfrm flipH="1" flipV="1">
            <a:off x="8099426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4" name="Rectangle 228"/>
          <p:cNvSpPr>
            <a:spLocks noChangeArrowheads="1"/>
          </p:cNvSpPr>
          <p:nvPr/>
        </p:nvSpPr>
        <p:spPr bwMode="auto">
          <a:xfrm flipH="1" flipV="1">
            <a:off x="8274051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5" name="Rectangle 228"/>
          <p:cNvSpPr>
            <a:spLocks noChangeArrowheads="1"/>
          </p:cNvSpPr>
          <p:nvPr/>
        </p:nvSpPr>
        <p:spPr bwMode="auto">
          <a:xfrm flipH="1" flipV="1">
            <a:off x="7566026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6" name="Rectangle 227"/>
          <p:cNvSpPr>
            <a:spLocks noChangeArrowheads="1"/>
          </p:cNvSpPr>
          <p:nvPr/>
        </p:nvSpPr>
        <p:spPr bwMode="auto">
          <a:xfrm flipH="1" flipV="1">
            <a:off x="7744620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7" name="Rectangle 228"/>
          <p:cNvSpPr>
            <a:spLocks noChangeArrowheads="1"/>
          </p:cNvSpPr>
          <p:nvPr/>
        </p:nvSpPr>
        <p:spPr bwMode="auto">
          <a:xfrm flipH="1" flipV="1">
            <a:off x="7919245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8" name="Rectangle 227"/>
          <p:cNvSpPr>
            <a:spLocks noChangeArrowheads="1"/>
          </p:cNvSpPr>
          <p:nvPr/>
        </p:nvSpPr>
        <p:spPr bwMode="auto">
          <a:xfrm flipH="1" flipV="1">
            <a:off x="8099426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99" name="Rectangle 228"/>
          <p:cNvSpPr>
            <a:spLocks noChangeArrowheads="1"/>
          </p:cNvSpPr>
          <p:nvPr/>
        </p:nvSpPr>
        <p:spPr bwMode="auto">
          <a:xfrm flipH="1" flipV="1">
            <a:off x="8274051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0" name="Rectangle 228"/>
          <p:cNvSpPr>
            <a:spLocks noChangeArrowheads="1"/>
          </p:cNvSpPr>
          <p:nvPr/>
        </p:nvSpPr>
        <p:spPr bwMode="auto">
          <a:xfrm flipH="1" flipV="1">
            <a:off x="7566026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1" name="Rectangle 227"/>
          <p:cNvSpPr>
            <a:spLocks noChangeArrowheads="1"/>
          </p:cNvSpPr>
          <p:nvPr/>
        </p:nvSpPr>
        <p:spPr bwMode="auto">
          <a:xfrm flipH="1" flipV="1">
            <a:off x="7744620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2" name="Rectangle 228"/>
          <p:cNvSpPr>
            <a:spLocks noChangeArrowheads="1"/>
          </p:cNvSpPr>
          <p:nvPr/>
        </p:nvSpPr>
        <p:spPr bwMode="auto">
          <a:xfrm flipH="1" flipV="1">
            <a:off x="7919245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3" name="Rectangle 227"/>
          <p:cNvSpPr>
            <a:spLocks noChangeArrowheads="1"/>
          </p:cNvSpPr>
          <p:nvPr/>
        </p:nvSpPr>
        <p:spPr bwMode="auto">
          <a:xfrm flipH="1" flipV="1">
            <a:off x="8099426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4" name="Rectangle 228"/>
          <p:cNvSpPr>
            <a:spLocks noChangeArrowheads="1"/>
          </p:cNvSpPr>
          <p:nvPr/>
        </p:nvSpPr>
        <p:spPr bwMode="auto">
          <a:xfrm flipH="1" flipV="1">
            <a:off x="8274051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5" name="Rectangle 228"/>
          <p:cNvSpPr>
            <a:spLocks noChangeArrowheads="1"/>
          </p:cNvSpPr>
          <p:nvPr/>
        </p:nvSpPr>
        <p:spPr bwMode="auto">
          <a:xfrm flipH="1" flipV="1">
            <a:off x="7566026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6" name="Rectangle 227"/>
          <p:cNvSpPr>
            <a:spLocks noChangeArrowheads="1"/>
          </p:cNvSpPr>
          <p:nvPr/>
        </p:nvSpPr>
        <p:spPr bwMode="auto">
          <a:xfrm flipH="1" flipV="1">
            <a:off x="7744620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7" name="Rectangle 228"/>
          <p:cNvSpPr>
            <a:spLocks noChangeArrowheads="1"/>
          </p:cNvSpPr>
          <p:nvPr/>
        </p:nvSpPr>
        <p:spPr bwMode="auto">
          <a:xfrm flipH="1" flipV="1">
            <a:off x="7919245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8" name="Rectangle 227"/>
          <p:cNvSpPr>
            <a:spLocks noChangeArrowheads="1"/>
          </p:cNvSpPr>
          <p:nvPr/>
        </p:nvSpPr>
        <p:spPr bwMode="auto">
          <a:xfrm flipH="1" flipV="1">
            <a:off x="8099426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09" name="Rectangle 228"/>
          <p:cNvSpPr>
            <a:spLocks noChangeArrowheads="1"/>
          </p:cNvSpPr>
          <p:nvPr/>
        </p:nvSpPr>
        <p:spPr bwMode="auto">
          <a:xfrm flipH="1" flipV="1">
            <a:off x="8274051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0" name="Rectangle 228"/>
          <p:cNvSpPr>
            <a:spLocks noChangeArrowheads="1"/>
          </p:cNvSpPr>
          <p:nvPr/>
        </p:nvSpPr>
        <p:spPr bwMode="auto">
          <a:xfrm flipH="1" flipV="1">
            <a:off x="7566026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1" name="Rectangle 227"/>
          <p:cNvSpPr>
            <a:spLocks noChangeArrowheads="1"/>
          </p:cNvSpPr>
          <p:nvPr/>
        </p:nvSpPr>
        <p:spPr bwMode="auto">
          <a:xfrm flipH="1" flipV="1">
            <a:off x="7744620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2" name="Rectangle 228"/>
          <p:cNvSpPr>
            <a:spLocks noChangeArrowheads="1"/>
          </p:cNvSpPr>
          <p:nvPr/>
        </p:nvSpPr>
        <p:spPr bwMode="auto">
          <a:xfrm flipH="1" flipV="1">
            <a:off x="7919245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3" name="Rectangle 227"/>
          <p:cNvSpPr>
            <a:spLocks noChangeArrowheads="1"/>
          </p:cNvSpPr>
          <p:nvPr/>
        </p:nvSpPr>
        <p:spPr bwMode="auto">
          <a:xfrm flipH="1" flipV="1">
            <a:off x="8099426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4" name="Rectangle 228"/>
          <p:cNvSpPr>
            <a:spLocks noChangeArrowheads="1"/>
          </p:cNvSpPr>
          <p:nvPr/>
        </p:nvSpPr>
        <p:spPr bwMode="auto">
          <a:xfrm flipH="1" flipV="1">
            <a:off x="8274051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5" name="Rectangle 228"/>
          <p:cNvSpPr>
            <a:spLocks noChangeArrowheads="1"/>
          </p:cNvSpPr>
          <p:nvPr/>
        </p:nvSpPr>
        <p:spPr bwMode="auto">
          <a:xfrm flipH="1" flipV="1">
            <a:off x="7566026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6" name="Rectangle 227"/>
          <p:cNvSpPr>
            <a:spLocks noChangeArrowheads="1"/>
          </p:cNvSpPr>
          <p:nvPr/>
        </p:nvSpPr>
        <p:spPr bwMode="auto">
          <a:xfrm flipH="1" flipV="1">
            <a:off x="7744620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7" name="Rectangle 228"/>
          <p:cNvSpPr>
            <a:spLocks noChangeArrowheads="1"/>
          </p:cNvSpPr>
          <p:nvPr/>
        </p:nvSpPr>
        <p:spPr bwMode="auto">
          <a:xfrm flipH="1" flipV="1">
            <a:off x="7919245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8" name="Rectangle 227"/>
          <p:cNvSpPr>
            <a:spLocks noChangeArrowheads="1"/>
          </p:cNvSpPr>
          <p:nvPr/>
        </p:nvSpPr>
        <p:spPr bwMode="auto">
          <a:xfrm flipH="1" flipV="1">
            <a:off x="8099426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19" name="Rectangle 228"/>
          <p:cNvSpPr>
            <a:spLocks noChangeArrowheads="1"/>
          </p:cNvSpPr>
          <p:nvPr/>
        </p:nvSpPr>
        <p:spPr bwMode="auto">
          <a:xfrm flipH="1" flipV="1">
            <a:off x="8274051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0" name="Rectangle 228"/>
          <p:cNvSpPr>
            <a:spLocks noChangeArrowheads="1"/>
          </p:cNvSpPr>
          <p:nvPr/>
        </p:nvSpPr>
        <p:spPr bwMode="auto">
          <a:xfrm flipH="1" flipV="1">
            <a:off x="7566026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1" name="Rectangle 227"/>
          <p:cNvSpPr>
            <a:spLocks noChangeArrowheads="1"/>
          </p:cNvSpPr>
          <p:nvPr/>
        </p:nvSpPr>
        <p:spPr bwMode="auto">
          <a:xfrm flipH="1" flipV="1">
            <a:off x="7744620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2" name="Rectangle 228"/>
          <p:cNvSpPr>
            <a:spLocks noChangeArrowheads="1"/>
          </p:cNvSpPr>
          <p:nvPr/>
        </p:nvSpPr>
        <p:spPr bwMode="auto">
          <a:xfrm flipH="1" flipV="1">
            <a:off x="7919245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3" name="Rectangle 227"/>
          <p:cNvSpPr>
            <a:spLocks noChangeArrowheads="1"/>
          </p:cNvSpPr>
          <p:nvPr/>
        </p:nvSpPr>
        <p:spPr bwMode="auto">
          <a:xfrm flipH="1" flipV="1">
            <a:off x="8099426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4" name="Rectangle 228"/>
          <p:cNvSpPr>
            <a:spLocks noChangeArrowheads="1"/>
          </p:cNvSpPr>
          <p:nvPr/>
        </p:nvSpPr>
        <p:spPr bwMode="auto">
          <a:xfrm flipH="1" flipV="1">
            <a:off x="8274051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5" name="Rectangle 228"/>
          <p:cNvSpPr>
            <a:spLocks noChangeArrowheads="1"/>
          </p:cNvSpPr>
          <p:nvPr/>
        </p:nvSpPr>
        <p:spPr bwMode="auto">
          <a:xfrm flipH="1" flipV="1">
            <a:off x="8478839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6" name="Rectangle 227"/>
          <p:cNvSpPr>
            <a:spLocks noChangeArrowheads="1"/>
          </p:cNvSpPr>
          <p:nvPr/>
        </p:nvSpPr>
        <p:spPr bwMode="auto">
          <a:xfrm flipH="1" flipV="1">
            <a:off x="8659020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7" name="Rectangle 228"/>
          <p:cNvSpPr>
            <a:spLocks noChangeArrowheads="1"/>
          </p:cNvSpPr>
          <p:nvPr/>
        </p:nvSpPr>
        <p:spPr bwMode="auto">
          <a:xfrm flipH="1" flipV="1">
            <a:off x="8833645" y="26497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8" name="Rectangle 228"/>
          <p:cNvSpPr>
            <a:spLocks noChangeArrowheads="1"/>
          </p:cNvSpPr>
          <p:nvPr/>
        </p:nvSpPr>
        <p:spPr bwMode="auto">
          <a:xfrm flipH="1" flipV="1">
            <a:off x="8478839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29" name="Rectangle 227"/>
          <p:cNvSpPr>
            <a:spLocks noChangeArrowheads="1"/>
          </p:cNvSpPr>
          <p:nvPr/>
        </p:nvSpPr>
        <p:spPr bwMode="auto">
          <a:xfrm flipH="1" flipV="1">
            <a:off x="8659020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0" name="Rectangle 228"/>
          <p:cNvSpPr>
            <a:spLocks noChangeArrowheads="1"/>
          </p:cNvSpPr>
          <p:nvPr/>
        </p:nvSpPr>
        <p:spPr bwMode="auto">
          <a:xfrm flipH="1" flipV="1">
            <a:off x="8833645" y="28878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1" name="Rectangle 228"/>
          <p:cNvSpPr>
            <a:spLocks noChangeArrowheads="1"/>
          </p:cNvSpPr>
          <p:nvPr/>
        </p:nvSpPr>
        <p:spPr bwMode="auto">
          <a:xfrm flipH="1" flipV="1">
            <a:off x="8478839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2" name="Rectangle 227"/>
          <p:cNvSpPr>
            <a:spLocks noChangeArrowheads="1"/>
          </p:cNvSpPr>
          <p:nvPr/>
        </p:nvSpPr>
        <p:spPr bwMode="auto">
          <a:xfrm flipH="1" flipV="1">
            <a:off x="8659020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3" name="Rectangle 228"/>
          <p:cNvSpPr>
            <a:spLocks noChangeArrowheads="1"/>
          </p:cNvSpPr>
          <p:nvPr/>
        </p:nvSpPr>
        <p:spPr bwMode="auto">
          <a:xfrm flipH="1" flipV="1">
            <a:off x="8833645" y="21766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4" name="Rectangle 228"/>
          <p:cNvSpPr>
            <a:spLocks noChangeArrowheads="1"/>
          </p:cNvSpPr>
          <p:nvPr/>
        </p:nvSpPr>
        <p:spPr bwMode="auto">
          <a:xfrm flipH="1" flipV="1">
            <a:off x="8478839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5" name="Rectangle 227"/>
          <p:cNvSpPr>
            <a:spLocks noChangeArrowheads="1"/>
          </p:cNvSpPr>
          <p:nvPr/>
        </p:nvSpPr>
        <p:spPr bwMode="auto">
          <a:xfrm flipH="1" flipV="1">
            <a:off x="8659020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6" name="Rectangle 228"/>
          <p:cNvSpPr>
            <a:spLocks noChangeArrowheads="1"/>
          </p:cNvSpPr>
          <p:nvPr/>
        </p:nvSpPr>
        <p:spPr bwMode="auto">
          <a:xfrm flipH="1" flipV="1">
            <a:off x="8833645" y="241476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7" name="Rectangle 228"/>
          <p:cNvSpPr>
            <a:spLocks noChangeArrowheads="1"/>
          </p:cNvSpPr>
          <p:nvPr/>
        </p:nvSpPr>
        <p:spPr bwMode="auto">
          <a:xfrm flipH="1" flipV="1">
            <a:off x="8478839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8" name="Rectangle 227"/>
          <p:cNvSpPr>
            <a:spLocks noChangeArrowheads="1"/>
          </p:cNvSpPr>
          <p:nvPr/>
        </p:nvSpPr>
        <p:spPr bwMode="auto">
          <a:xfrm flipH="1" flipV="1">
            <a:off x="8659020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39" name="Rectangle 228"/>
          <p:cNvSpPr>
            <a:spLocks noChangeArrowheads="1"/>
          </p:cNvSpPr>
          <p:nvPr/>
        </p:nvSpPr>
        <p:spPr bwMode="auto">
          <a:xfrm flipH="1" flipV="1">
            <a:off x="8833645" y="170037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0" name="Rectangle 228"/>
          <p:cNvSpPr>
            <a:spLocks noChangeArrowheads="1"/>
          </p:cNvSpPr>
          <p:nvPr/>
        </p:nvSpPr>
        <p:spPr bwMode="auto">
          <a:xfrm flipH="1" flipV="1">
            <a:off x="8478839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1" name="Rectangle 227"/>
          <p:cNvSpPr>
            <a:spLocks noChangeArrowheads="1"/>
          </p:cNvSpPr>
          <p:nvPr/>
        </p:nvSpPr>
        <p:spPr bwMode="auto">
          <a:xfrm flipH="1" flipV="1">
            <a:off x="8659020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2" name="Rectangle 228"/>
          <p:cNvSpPr>
            <a:spLocks noChangeArrowheads="1"/>
          </p:cNvSpPr>
          <p:nvPr/>
        </p:nvSpPr>
        <p:spPr bwMode="auto">
          <a:xfrm flipH="1" flipV="1">
            <a:off x="8833645" y="19385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3" name="Rectangle 228"/>
          <p:cNvSpPr>
            <a:spLocks noChangeArrowheads="1"/>
          </p:cNvSpPr>
          <p:nvPr/>
        </p:nvSpPr>
        <p:spPr bwMode="auto">
          <a:xfrm flipH="1" flipV="1">
            <a:off x="8478839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4" name="Rectangle 227"/>
          <p:cNvSpPr>
            <a:spLocks noChangeArrowheads="1"/>
          </p:cNvSpPr>
          <p:nvPr/>
        </p:nvSpPr>
        <p:spPr bwMode="auto">
          <a:xfrm flipH="1" flipV="1">
            <a:off x="8659020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5" name="Rectangle 228"/>
          <p:cNvSpPr>
            <a:spLocks noChangeArrowheads="1"/>
          </p:cNvSpPr>
          <p:nvPr/>
        </p:nvSpPr>
        <p:spPr bwMode="auto">
          <a:xfrm flipH="1" flipV="1">
            <a:off x="8833645" y="122730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6" name="Rectangle 228"/>
          <p:cNvSpPr>
            <a:spLocks noChangeArrowheads="1"/>
          </p:cNvSpPr>
          <p:nvPr/>
        </p:nvSpPr>
        <p:spPr bwMode="auto">
          <a:xfrm flipH="1" flipV="1">
            <a:off x="8478839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7" name="Rectangle 227"/>
          <p:cNvSpPr>
            <a:spLocks noChangeArrowheads="1"/>
          </p:cNvSpPr>
          <p:nvPr/>
        </p:nvSpPr>
        <p:spPr bwMode="auto">
          <a:xfrm flipH="1" flipV="1">
            <a:off x="8659020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8" name="Rectangle 228"/>
          <p:cNvSpPr>
            <a:spLocks noChangeArrowheads="1"/>
          </p:cNvSpPr>
          <p:nvPr/>
        </p:nvSpPr>
        <p:spPr bwMode="auto">
          <a:xfrm flipH="1" flipV="1">
            <a:off x="8833645" y="146543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4" name="Rectangle 228"/>
          <p:cNvSpPr>
            <a:spLocks noChangeArrowheads="1"/>
          </p:cNvSpPr>
          <p:nvPr/>
        </p:nvSpPr>
        <p:spPr bwMode="auto">
          <a:xfrm flipH="1" flipV="1">
            <a:off x="7162801" y="63055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5" name="Rectangle 227"/>
          <p:cNvSpPr>
            <a:spLocks noChangeArrowheads="1"/>
          </p:cNvSpPr>
          <p:nvPr/>
        </p:nvSpPr>
        <p:spPr bwMode="auto">
          <a:xfrm flipH="1" flipV="1">
            <a:off x="7341395" y="63055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6" name="Rectangle 228"/>
          <p:cNvSpPr>
            <a:spLocks noChangeArrowheads="1"/>
          </p:cNvSpPr>
          <p:nvPr/>
        </p:nvSpPr>
        <p:spPr bwMode="auto">
          <a:xfrm flipH="1" flipV="1">
            <a:off x="7516020" y="63055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4" name="Rectangle 228"/>
          <p:cNvSpPr>
            <a:spLocks noChangeArrowheads="1"/>
          </p:cNvSpPr>
          <p:nvPr/>
        </p:nvSpPr>
        <p:spPr bwMode="auto">
          <a:xfrm flipH="1" flipV="1">
            <a:off x="7162801" y="65436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5" name="Rectangle 227"/>
          <p:cNvSpPr>
            <a:spLocks noChangeArrowheads="1"/>
          </p:cNvSpPr>
          <p:nvPr/>
        </p:nvSpPr>
        <p:spPr bwMode="auto">
          <a:xfrm flipH="1" flipV="1">
            <a:off x="7341395" y="65436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6" name="Rectangle 228"/>
          <p:cNvSpPr>
            <a:spLocks noChangeArrowheads="1"/>
          </p:cNvSpPr>
          <p:nvPr/>
        </p:nvSpPr>
        <p:spPr bwMode="auto">
          <a:xfrm flipH="1" flipV="1">
            <a:off x="7516020" y="65436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" name="Rectangle 228"/>
          <p:cNvSpPr>
            <a:spLocks noChangeArrowheads="1"/>
          </p:cNvSpPr>
          <p:nvPr/>
        </p:nvSpPr>
        <p:spPr bwMode="auto">
          <a:xfrm flipH="1" flipV="1">
            <a:off x="7162801" y="5832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5" name="Rectangle 227"/>
          <p:cNvSpPr>
            <a:spLocks noChangeArrowheads="1"/>
          </p:cNvSpPr>
          <p:nvPr/>
        </p:nvSpPr>
        <p:spPr bwMode="auto">
          <a:xfrm flipH="1" flipV="1">
            <a:off x="7341395" y="5832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6" name="Rectangle 228"/>
          <p:cNvSpPr>
            <a:spLocks noChangeArrowheads="1"/>
          </p:cNvSpPr>
          <p:nvPr/>
        </p:nvSpPr>
        <p:spPr bwMode="auto">
          <a:xfrm flipH="1" flipV="1">
            <a:off x="7516020" y="58324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4" name="Rectangle 228"/>
          <p:cNvSpPr>
            <a:spLocks noChangeArrowheads="1"/>
          </p:cNvSpPr>
          <p:nvPr/>
        </p:nvSpPr>
        <p:spPr bwMode="auto">
          <a:xfrm flipH="1" flipV="1">
            <a:off x="7162801" y="607060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5" name="Rectangle 227"/>
          <p:cNvSpPr>
            <a:spLocks noChangeArrowheads="1"/>
          </p:cNvSpPr>
          <p:nvPr/>
        </p:nvSpPr>
        <p:spPr bwMode="auto">
          <a:xfrm flipH="1" flipV="1">
            <a:off x="7341395" y="607060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6" name="Rectangle 228"/>
          <p:cNvSpPr>
            <a:spLocks noChangeArrowheads="1"/>
          </p:cNvSpPr>
          <p:nvPr/>
        </p:nvSpPr>
        <p:spPr bwMode="auto">
          <a:xfrm flipH="1" flipV="1">
            <a:off x="7516020" y="6070601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4" name="Rectangle 228"/>
          <p:cNvSpPr>
            <a:spLocks noChangeArrowheads="1"/>
          </p:cNvSpPr>
          <p:nvPr/>
        </p:nvSpPr>
        <p:spPr bwMode="auto">
          <a:xfrm flipH="1" flipV="1">
            <a:off x="7162801" y="535621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5" name="Rectangle 194"/>
          <p:cNvSpPr>
            <a:spLocks noChangeArrowheads="1"/>
          </p:cNvSpPr>
          <p:nvPr/>
        </p:nvSpPr>
        <p:spPr bwMode="auto">
          <a:xfrm flipH="1" flipV="1">
            <a:off x="7341395" y="535621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6" name="Rectangle 195"/>
          <p:cNvSpPr>
            <a:spLocks noChangeArrowheads="1"/>
          </p:cNvSpPr>
          <p:nvPr/>
        </p:nvSpPr>
        <p:spPr bwMode="auto">
          <a:xfrm flipH="1" flipV="1">
            <a:off x="7516020" y="5356213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4" name="Rectangle 228"/>
          <p:cNvSpPr>
            <a:spLocks noChangeArrowheads="1"/>
          </p:cNvSpPr>
          <p:nvPr/>
        </p:nvSpPr>
        <p:spPr bwMode="auto">
          <a:xfrm flipH="1" flipV="1">
            <a:off x="7162801" y="55943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5" name="Rectangle 227"/>
          <p:cNvSpPr>
            <a:spLocks noChangeArrowheads="1"/>
          </p:cNvSpPr>
          <p:nvPr/>
        </p:nvSpPr>
        <p:spPr bwMode="auto">
          <a:xfrm flipH="1" flipV="1">
            <a:off x="7341395" y="55943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6" name="Rectangle 228"/>
          <p:cNvSpPr>
            <a:spLocks noChangeArrowheads="1"/>
          </p:cNvSpPr>
          <p:nvPr/>
        </p:nvSpPr>
        <p:spPr bwMode="auto">
          <a:xfrm flipH="1" flipV="1">
            <a:off x="7516020" y="55943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4" name="Rectangle 228"/>
          <p:cNvSpPr>
            <a:spLocks noChangeArrowheads="1"/>
          </p:cNvSpPr>
          <p:nvPr/>
        </p:nvSpPr>
        <p:spPr bwMode="auto">
          <a:xfrm flipH="1" flipV="1">
            <a:off x="7162801" y="48831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5" name="Rectangle 227"/>
          <p:cNvSpPr>
            <a:spLocks noChangeArrowheads="1"/>
          </p:cNvSpPr>
          <p:nvPr/>
        </p:nvSpPr>
        <p:spPr bwMode="auto">
          <a:xfrm flipH="1" flipV="1">
            <a:off x="7341395" y="48831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6" name="Rectangle 228"/>
          <p:cNvSpPr>
            <a:spLocks noChangeArrowheads="1"/>
          </p:cNvSpPr>
          <p:nvPr/>
        </p:nvSpPr>
        <p:spPr bwMode="auto">
          <a:xfrm flipH="1" flipV="1">
            <a:off x="7516020" y="488314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4" name="Rectangle 228"/>
          <p:cNvSpPr>
            <a:spLocks noChangeArrowheads="1"/>
          </p:cNvSpPr>
          <p:nvPr/>
        </p:nvSpPr>
        <p:spPr bwMode="auto">
          <a:xfrm flipH="1" flipV="1">
            <a:off x="7162801" y="51212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5" name="Rectangle 227"/>
          <p:cNvSpPr>
            <a:spLocks noChangeArrowheads="1"/>
          </p:cNvSpPr>
          <p:nvPr/>
        </p:nvSpPr>
        <p:spPr bwMode="auto">
          <a:xfrm flipH="1" flipV="1">
            <a:off x="7341395" y="51212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26" name="Rectangle 228"/>
          <p:cNvSpPr>
            <a:spLocks noChangeArrowheads="1"/>
          </p:cNvSpPr>
          <p:nvPr/>
        </p:nvSpPr>
        <p:spPr bwMode="auto">
          <a:xfrm flipH="1" flipV="1">
            <a:off x="7516020" y="5121272"/>
            <a:ext cx="180181" cy="238129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endParaRPr lang="en-US" altLang="en-US" sz="420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/>
              <p:cNvSpPr txBox="1"/>
              <p:nvPr/>
            </p:nvSpPr>
            <p:spPr>
              <a:xfrm>
                <a:off x="7173036" y="4341313"/>
                <a:ext cx="445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  <m:r>
                        <a:rPr lang="en-NZ" b="0" i="1" smtClean="0">
                          <a:latin typeface="Cambria Math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9" name="TextBox 2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036" y="3255985"/>
                <a:ext cx="44595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/>
          <p:cNvSpPr/>
          <p:nvPr/>
        </p:nvSpPr>
        <p:spPr>
          <a:xfrm>
            <a:off x="7251303" y="3429000"/>
            <a:ext cx="264716" cy="7112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91400" y="3442573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1400" dirty="0" smtClean="0"/>
              <a:t>Dimensionality reduction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055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4641"/>
            <a:ext cx="5791200" cy="1143000"/>
          </a:xfrm>
        </p:spPr>
        <p:txBody>
          <a:bodyPr/>
          <a:lstStyle/>
          <a:p>
            <a:r>
              <a:rPr lang="en-US" altLang="en-US" dirty="0"/>
              <a:t>Basic Concept</a:t>
            </a:r>
          </a:p>
        </p:txBody>
      </p:sp>
      <p:sp>
        <p:nvSpPr>
          <p:cNvPr id="630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6934200" cy="48006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/>
              <a:t>Areas of variance in data are where items can be best discriminated 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/>
              <a:t>Areas of greatest “signal” in the data</a:t>
            </a:r>
          </a:p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en-US" altLang="en-US" sz="1800" dirty="0" smtClean="0"/>
              <a:t>If two items or dimensions are highly correlated or dependent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 smtClean="0"/>
              <a:t>They are likely to represent highly related phenomena</a:t>
            </a:r>
          </a:p>
          <a:p>
            <a:pPr lvl="1">
              <a:lnSpc>
                <a:spcPct val="90000"/>
              </a:lnSpc>
            </a:pPr>
            <a:r>
              <a:rPr lang="en-US" altLang="en-US" sz="1600" dirty="0" smtClean="0"/>
              <a:t>Combining them to form a single measure is reasonable</a:t>
            </a:r>
          </a:p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en-US" altLang="en-US" sz="1800" dirty="0" smtClean="0"/>
              <a:t>So </a:t>
            </a:r>
            <a:r>
              <a:rPr lang="en-US" altLang="en-US" sz="1800" dirty="0"/>
              <a:t>we want to combine related variables, and focus on uncorrelated or independent ones, especially those along which the observations have high variance</a:t>
            </a:r>
          </a:p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da-DK" altLang="en-US" sz="1800" dirty="0"/>
              <a:t>We want a smaller set of variables that explain most of the variance in the original data, in more compact and insightful </a:t>
            </a:r>
            <a:r>
              <a:rPr lang="da-DK" altLang="en-US" sz="1800" dirty="0" smtClean="0"/>
              <a:t>form</a:t>
            </a:r>
          </a:p>
          <a:p>
            <a:pPr>
              <a:lnSpc>
                <a:spcPct val="90000"/>
              </a:lnSpc>
              <a:spcBef>
                <a:spcPct val="60000"/>
              </a:spcBef>
            </a:pPr>
            <a:r>
              <a:rPr lang="en-US" altLang="en-US" sz="1800" dirty="0"/>
              <a:t>These phenomena are called “factors” or “principal components” or “independent components,” depending on the methods </a:t>
            </a:r>
            <a:r>
              <a:rPr lang="en-US" altLang="en-US" sz="1800" dirty="0" smtClean="0"/>
              <a:t>used to determine them</a:t>
            </a:r>
            <a:endParaRPr lang="en-US" altLang="en-US" sz="1800" dirty="0"/>
          </a:p>
          <a:p>
            <a:pPr>
              <a:lnSpc>
                <a:spcPct val="90000"/>
              </a:lnSpc>
              <a:spcBef>
                <a:spcPct val="60000"/>
              </a:spcBef>
            </a:pPr>
            <a:endParaRPr lang="en-US" altLang="en-US" sz="1600" dirty="0"/>
          </a:p>
        </p:txBody>
      </p:sp>
      <p:sp>
        <p:nvSpPr>
          <p:cNvPr id="69" name="Rectangle 228"/>
          <p:cNvSpPr>
            <a:spLocks noChangeArrowheads="1"/>
          </p:cNvSpPr>
          <p:nvPr/>
        </p:nvSpPr>
        <p:spPr bwMode="auto">
          <a:xfrm flipH="1">
            <a:off x="7177410" y="12954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7610847" y="272728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0846" y="204546"/>
                <a:ext cx="39228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0" name="Rectangle 228"/>
          <p:cNvSpPr>
            <a:spLocks noChangeArrowheads="1"/>
          </p:cNvSpPr>
          <p:nvPr/>
        </p:nvSpPr>
        <p:spPr bwMode="auto">
          <a:xfrm flipH="1">
            <a:off x="7488870" y="12954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1" name="Rectangle 228"/>
          <p:cNvSpPr>
            <a:spLocks noChangeArrowheads="1"/>
          </p:cNvSpPr>
          <p:nvPr/>
        </p:nvSpPr>
        <p:spPr bwMode="auto">
          <a:xfrm flipH="1">
            <a:off x="7184070" y="1693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2" name="Rectangle 228"/>
          <p:cNvSpPr>
            <a:spLocks noChangeArrowheads="1"/>
          </p:cNvSpPr>
          <p:nvPr/>
        </p:nvSpPr>
        <p:spPr bwMode="auto">
          <a:xfrm flipH="1">
            <a:off x="7495530" y="1693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3" name="Rectangle 228"/>
          <p:cNvSpPr>
            <a:spLocks noChangeArrowheads="1"/>
          </p:cNvSpPr>
          <p:nvPr/>
        </p:nvSpPr>
        <p:spPr bwMode="auto">
          <a:xfrm flipH="1">
            <a:off x="7184070" y="2100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4" name="Rectangle 228"/>
          <p:cNvSpPr>
            <a:spLocks noChangeArrowheads="1"/>
          </p:cNvSpPr>
          <p:nvPr/>
        </p:nvSpPr>
        <p:spPr bwMode="auto">
          <a:xfrm flipH="1">
            <a:off x="7495530" y="2100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4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5" name="Rectangle 228"/>
          <p:cNvSpPr>
            <a:spLocks noChangeArrowheads="1"/>
          </p:cNvSpPr>
          <p:nvPr/>
        </p:nvSpPr>
        <p:spPr bwMode="auto">
          <a:xfrm flipH="1">
            <a:off x="7184070" y="25066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6" name="Rectangle 228"/>
          <p:cNvSpPr>
            <a:spLocks noChangeArrowheads="1"/>
          </p:cNvSpPr>
          <p:nvPr/>
        </p:nvSpPr>
        <p:spPr bwMode="auto">
          <a:xfrm flipH="1">
            <a:off x="7495530" y="25066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4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7" name="Rectangle 228"/>
          <p:cNvSpPr>
            <a:spLocks noChangeArrowheads="1"/>
          </p:cNvSpPr>
          <p:nvPr/>
        </p:nvSpPr>
        <p:spPr bwMode="auto">
          <a:xfrm flipH="1">
            <a:off x="8758648" y="12954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a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8" name="Rectangle 228"/>
          <p:cNvSpPr>
            <a:spLocks noChangeArrowheads="1"/>
          </p:cNvSpPr>
          <p:nvPr/>
        </p:nvSpPr>
        <p:spPr bwMode="auto">
          <a:xfrm flipH="1">
            <a:off x="8765308" y="1693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a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9" name="Rectangle 228"/>
          <p:cNvSpPr>
            <a:spLocks noChangeArrowheads="1"/>
          </p:cNvSpPr>
          <p:nvPr/>
        </p:nvSpPr>
        <p:spPr bwMode="auto">
          <a:xfrm flipH="1">
            <a:off x="8765308" y="2100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b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0" name="Rectangle 228"/>
          <p:cNvSpPr>
            <a:spLocks noChangeArrowheads="1"/>
          </p:cNvSpPr>
          <p:nvPr/>
        </p:nvSpPr>
        <p:spPr bwMode="auto">
          <a:xfrm flipH="1">
            <a:off x="8765308" y="25066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b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1" name="Rectangle 228"/>
          <p:cNvSpPr>
            <a:spLocks noChangeArrowheads="1"/>
          </p:cNvSpPr>
          <p:nvPr/>
        </p:nvSpPr>
        <p:spPr bwMode="auto">
          <a:xfrm flipH="1">
            <a:off x="7793670" y="12954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2" name="Rectangle 228"/>
          <p:cNvSpPr>
            <a:spLocks noChangeArrowheads="1"/>
          </p:cNvSpPr>
          <p:nvPr/>
        </p:nvSpPr>
        <p:spPr bwMode="auto">
          <a:xfrm flipH="1">
            <a:off x="7800330" y="1693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3" name="Rectangle 228"/>
          <p:cNvSpPr>
            <a:spLocks noChangeArrowheads="1"/>
          </p:cNvSpPr>
          <p:nvPr/>
        </p:nvSpPr>
        <p:spPr bwMode="auto">
          <a:xfrm flipH="1">
            <a:off x="7800330" y="2100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6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4" name="Rectangle 228"/>
          <p:cNvSpPr>
            <a:spLocks noChangeArrowheads="1"/>
          </p:cNvSpPr>
          <p:nvPr/>
        </p:nvSpPr>
        <p:spPr bwMode="auto">
          <a:xfrm flipH="1">
            <a:off x="7800330" y="25066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5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5" name="Rectangle 228"/>
          <p:cNvSpPr>
            <a:spLocks noChangeArrowheads="1"/>
          </p:cNvSpPr>
          <p:nvPr/>
        </p:nvSpPr>
        <p:spPr bwMode="auto">
          <a:xfrm flipH="1">
            <a:off x="8098470" y="12954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6" name="Rectangle 228"/>
          <p:cNvSpPr>
            <a:spLocks noChangeArrowheads="1"/>
          </p:cNvSpPr>
          <p:nvPr/>
        </p:nvSpPr>
        <p:spPr bwMode="auto">
          <a:xfrm flipH="1">
            <a:off x="8105130" y="1693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7" name="Rectangle 228"/>
          <p:cNvSpPr>
            <a:spLocks noChangeArrowheads="1"/>
          </p:cNvSpPr>
          <p:nvPr/>
        </p:nvSpPr>
        <p:spPr bwMode="auto">
          <a:xfrm flipH="1">
            <a:off x="8105130" y="2100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8" name="Rectangle 228"/>
          <p:cNvSpPr>
            <a:spLocks noChangeArrowheads="1"/>
          </p:cNvSpPr>
          <p:nvPr/>
        </p:nvSpPr>
        <p:spPr bwMode="auto">
          <a:xfrm flipH="1">
            <a:off x="8105130" y="25066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69" name="Rectangle 228"/>
          <p:cNvSpPr>
            <a:spLocks noChangeArrowheads="1"/>
          </p:cNvSpPr>
          <p:nvPr/>
        </p:nvSpPr>
        <p:spPr bwMode="auto">
          <a:xfrm flipH="1">
            <a:off x="7184070" y="29210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0" name="Rectangle 228"/>
          <p:cNvSpPr>
            <a:spLocks noChangeArrowheads="1"/>
          </p:cNvSpPr>
          <p:nvPr/>
        </p:nvSpPr>
        <p:spPr bwMode="auto">
          <a:xfrm flipH="1">
            <a:off x="7495530" y="29210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4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1" name="Rectangle 228"/>
          <p:cNvSpPr>
            <a:spLocks noChangeArrowheads="1"/>
          </p:cNvSpPr>
          <p:nvPr/>
        </p:nvSpPr>
        <p:spPr bwMode="auto">
          <a:xfrm flipH="1">
            <a:off x="7190730" y="33194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2" name="Rectangle 228"/>
          <p:cNvSpPr>
            <a:spLocks noChangeArrowheads="1"/>
          </p:cNvSpPr>
          <p:nvPr/>
        </p:nvSpPr>
        <p:spPr bwMode="auto">
          <a:xfrm flipH="1">
            <a:off x="7502190" y="33194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3" name="Rectangle 228"/>
          <p:cNvSpPr>
            <a:spLocks noChangeArrowheads="1"/>
          </p:cNvSpPr>
          <p:nvPr/>
        </p:nvSpPr>
        <p:spPr bwMode="auto">
          <a:xfrm flipH="1">
            <a:off x="7190730" y="3725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" name="Rectangle 228"/>
          <p:cNvSpPr>
            <a:spLocks noChangeArrowheads="1"/>
          </p:cNvSpPr>
          <p:nvPr/>
        </p:nvSpPr>
        <p:spPr bwMode="auto">
          <a:xfrm flipH="1">
            <a:off x="7502190" y="3725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5" name="Rectangle 228"/>
          <p:cNvSpPr>
            <a:spLocks noChangeArrowheads="1"/>
          </p:cNvSpPr>
          <p:nvPr/>
        </p:nvSpPr>
        <p:spPr bwMode="auto">
          <a:xfrm flipH="1">
            <a:off x="7190730" y="4132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2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6" name="Rectangle 228"/>
          <p:cNvSpPr>
            <a:spLocks noChangeArrowheads="1"/>
          </p:cNvSpPr>
          <p:nvPr/>
        </p:nvSpPr>
        <p:spPr bwMode="auto">
          <a:xfrm flipH="1">
            <a:off x="7502190" y="4132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4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7" name="Rectangle 228"/>
          <p:cNvSpPr>
            <a:spLocks noChangeArrowheads="1"/>
          </p:cNvSpPr>
          <p:nvPr/>
        </p:nvSpPr>
        <p:spPr bwMode="auto">
          <a:xfrm flipH="1">
            <a:off x="7800330" y="29210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8" name="Rectangle 228"/>
          <p:cNvSpPr>
            <a:spLocks noChangeArrowheads="1"/>
          </p:cNvSpPr>
          <p:nvPr/>
        </p:nvSpPr>
        <p:spPr bwMode="auto">
          <a:xfrm flipH="1">
            <a:off x="7806990" y="33194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9" name="Rectangle 228"/>
          <p:cNvSpPr>
            <a:spLocks noChangeArrowheads="1"/>
          </p:cNvSpPr>
          <p:nvPr/>
        </p:nvSpPr>
        <p:spPr bwMode="auto">
          <a:xfrm flipH="1">
            <a:off x="7806990" y="3725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5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0" name="Rectangle 228"/>
          <p:cNvSpPr>
            <a:spLocks noChangeArrowheads="1"/>
          </p:cNvSpPr>
          <p:nvPr/>
        </p:nvSpPr>
        <p:spPr bwMode="auto">
          <a:xfrm flipH="1">
            <a:off x="7806990" y="4132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4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1" name="Rectangle 228"/>
          <p:cNvSpPr>
            <a:spLocks noChangeArrowheads="1"/>
          </p:cNvSpPr>
          <p:nvPr/>
        </p:nvSpPr>
        <p:spPr bwMode="auto">
          <a:xfrm flipH="1">
            <a:off x="8105130" y="29210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2" name="Rectangle 228"/>
          <p:cNvSpPr>
            <a:spLocks noChangeArrowheads="1"/>
          </p:cNvSpPr>
          <p:nvPr/>
        </p:nvSpPr>
        <p:spPr bwMode="auto">
          <a:xfrm flipH="1">
            <a:off x="8111790" y="33194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3" name="Rectangle 228"/>
          <p:cNvSpPr>
            <a:spLocks noChangeArrowheads="1"/>
          </p:cNvSpPr>
          <p:nvPr/>
        </p:nvSpPr>
        <p:spPr bwMode="auto">
          <a:xfrm flipH="1">
            <a:off x="8111790" y="3725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4" name="Rectangle 228"/>
          <p:cNvSpPr>
            <a:spLocks noChangeArrowheads="1"/>
          </p:cNvSpPr>
          <p:nvPr/>
        </p:nvSpPr>
        <p:spPr bwMode="auto">
          <a:xfrm flipH="1">
            <a:off x="8111790" y="4132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0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5" name="Rectangle 228"/>
          <p:cNvSpPr>
            <a:spLocks noChangeArrowheads="1"/>
          </p:cNvSpPr>
          <p:nvPr/>
        </p:nvSpPr>
        <p:spPr bwMode="auto">
          <a:xfrm flipH="1">
            <a:off x="8758648" y="2921000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a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6" name="Rectangle 228"/>
          <p:cNvSpPr>
            <a:spLocks noChangeArrowheads="1"/>
          </p:cNvSpPr>
          <p:nvPr/>
        </p:nvSpPr>
        <p:spPr bwMode="auto">
          <a:xfrm flipH="1">
            <a:off x="8765308" y="33194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a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7" name="Rectangle 228"/>
          <p:cNvSpPr>
            <a:spLocks noChangeArrowheads="1"/>
          </p:cNvSpPr>
          <p:nvPr/>
        </p:nvSpPr>
        <p:spPr bwMode="auto">
          <a:xfrm flipH="1">
            <a:off x="8765308" y="37258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b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8" name="Rectangle 228"/>
          <p:cNvSpPr>
            <a:spLocks noChangeArrowheads="1"/>
          </p:cNvSpPr>
          <p:nvPr/>
        </p:nvSpPr>
        <p:spPr bwMode="auto">
          <a:xfrm flipH="1">
            <a:off x="8765308" y="4132267"/>
            <a:ext cx="323762" cy="414333"/>
          </a:xfrm>
          <a:prstGeom prst="rect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defRPr>
            </a:lvl9pPr>
          </a:lstStyle>
          <a:p>
            <a:pPr algn="ctr" eaLnBrk="1" hangingPunct="1"/>
            <a:r>
              <a:rPr lang="en-NZ" altLang="en-US" sz="1600" dirty="0" smtClean="0">
                <a:solidFill>
                  <a:srgbClr val="000000"/>
                </a:solidFill>
                <a:latin typeface="Gill Sans" charset="0"/>
                <a:sym typeface="Gill Sans" charset="0"/>
              </a:rPr>
              <a:t>b</a:t>
            </a:r>
            <a:endParaRPr lang="en-US" altLang="en-US" sz="1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88"/>
              <p:cNvSpPr txBox="1"/>
              <p:nvPr/>
            </p:nvSpPr>
            <p:spPr>
              <a:xfrm>
                <a:off x="8735137" y="29812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9" name="TextBox 1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137" y="223596"/>
                <a:ext cx="371384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125639" y="790570"/>
                <a:ext cx="440624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𝑓</m:t>
                      </m:r>
                      <m:r>
                        <a:rPr lang="en-NZ" b="0" i="1" baseline="-2500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639" y="592928"/>
                <a:ext cx="440624" cy="362984"/>
              </a:xfrm>
              <a:prstGeom prst="rect">
                <a:avLst/>
              </a:prstGeom>
              <a:blipFill rotWithShape="1"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/>
              <p:cNvSpPr txBox="1"/>
              <p:nvPr/>
            </p:nvSpPr>
            <p:spPr>
              <a:xfrm>
                <a:off x="7473224" y="811421"/>
                <a:ext cx="39658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baseline="-25000" dirty="0" smtClean="0"/>
                  <a:t>2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91" name="TextBox 1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224" y="608566"/>
                <a:ext cx="393634" cy="362984"/>
              </a:xfrm>
              <a:prstGeom prst="rect">
                <a:avLst/>
              </a:prstGeom>
              <a:blipFill rotWithShape="1">
                <a:blip r:embed="rId6"/>
                <a:stretch>
                  <a:fillRect l="-4688" r="-1563" b="-25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/>
              <p:cNvSpPr txBox="1"/>
              <p:nvPr/>
            </p:nvSpPr>
            <p:spPr>
              <a:xfrm>
                <a:off x="7748050" y="790570"/>
                <a:ext cx="396583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baseline="-25000" dirty="0" smtClean="0"/>
                  <a:t>3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92" name="TextBox 1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050" y="592928"/>
                <a:ext cx="393634" cy="362984"/>
              </a:xfrm>
              <a:prstGeom prst="rect">
                <a:avLst/>
              </a:prstGeom>
              <a:blipFill rotWithShape="1">
                <a:blip r:embed="rId7"/>
                <a:stretch>
                  <a:fillRect l="-3077" r="-153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3" name="TextBox 192"/>
              <p:cNvSpPr txBox="1"/>
              <p:nvPr/>
            </p:nvSpPr>
            <p:spPr>
              <a:xfrm>
                <a:off x="8052850" y="817867"/>
                <a:ext cx="431528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𝑓</m:t>
                      </m:r>
                      <m:r>
                        <a:rPr lang="en-NZ" b="0" i="1" baseline="-25000" smtClean="0">
                          <a:latin typeface="Cambria Math"/>
                        </a:rPr>
                        <m:t>4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193" name="TextBox 1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850" y="613400"/>
                <a:ext cx="428322" cy="362984"/>
              </a:xfrm>
              <a:prstGeom prst="rect">
                <a:avLst/>
              </a:prstGeom>
              <a:blipFill rotWithShape="1">
                <a:blip r:embed="rId8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184070" y="4851401"/>
                <a:ext cx="1807530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/>
                  <a:t> are linearly dependent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400" i="1" smtClean="0">
                        <a:latin typeface="Cambria Math"/>
                        <a:ea typeface="Cambria Math"/>
                      </a:rPr>
                      <m:t>≈</m:t>
                    </m:r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NZ" sz="1400" b="0" i="1" smtClean="0">
                            <a:latin typeface="Cambria Math"/>
                            <a:ea typeface="Cambria Math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/>
                  <a:t> </a:t>
                </a:r>
                <a:r>
                  <a:rPr lang="en-US" sz="1400" dirty="0" smtClean="0">
                    <a:sym typeface="Wingdings" panose="05000000000000000000" pitchFamily="2" charset="2"/>
                  </a:rPr>
                  <a:t> combine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en-NZ" sz="1400" b="0" i="1" smtClean="0">
                        <a:latin typeface="Cambria Math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en-US" sz="1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/>
                  <a:t> into a new combined future</a:t>
                </a:r>
                <a14:m>
                  <m:oMath xmlns:m="http://schemas.openxmlformats.org/officeDocument/2006/math">
                    <m:r>
                      <a:rPr lang="en-NZ" sz="1400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NZ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NZ" sz="1400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070" y="4851401"/>
                <a:ext cx="1807530" cy="1815882"/>
              </a:xfrm>
              <a:prstGeom prst="rect">
                <a:avLst/>
              </a:prstGeom>
              <a:blipFill rotWithShape="1">
                <a:blip r:embed="rId9"/>
                <a:stretch>
                  <a:fillRect l="-337" t="-336" b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043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5257800" cy="1173161"/>
          </a:xfrm>
        </p:spPr>
        <p:txBody>
          <a:bodyPr>
            <a:noAutofit/>
          </a:bodyPr>
          <a:lstStyle/>
          <a:p>
            <a:r>
              <a:rPr lang="en-US" sz="2800" dirty="0" smtClean="0"/>
              <a:t>Are very high dimensional data sets truly high dimensional?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1"/>
            <a:ext cx="6324600" cy="4525963"/>
          </a:xfrm>
        </p:spPr>
        <p:txBody>
          <a:bodyPr>
            <a:noAutofit/>
          </a:bodyPr>
          <a:lstStyle/>
          <a:p>
            <a:r>
              <a:rPr lang="en-US" sz="1600" dirty="0"/>
              <a:t>In most real-world problems, training instances are </a:t>
            </a:r>
            <a:r>
              <a:rPr lang="en-US" sz="1600" i="1" dirty="0"/>
              <a:t>not </a:t>
            </a:r>
            <a:r>
              <a:rPr lang="en-US" sz="1600" dirty="0"/>
              <a:t>spread out uniformly </a:t>
            </a:r>
            <a:r>
              <a:rPr lang="en-US" sz="1600" dirty="0" smtClean="0"/>
              <a:t>across all </a:t>
            </a:r>
            <a:r>
              <a:rPr lang="en-US" sz="1600" dirty="0"/>
              <a:t>dimensions. </a:t>
            </a:r>
            <a:endParaRPr lang="en-US" sz="1600" dirty="0" smtClean="0"/>
          </a:p>
          <a:p>
            <a:r>
              <a:rPr lang="en-US" sz="1600" dirty="0" smtClean="0"/>
              <a:t>Many </a:t>
            </a:r>
            <a:r>
              <a:rPr lang="en-US" sz="1600" dirty="0"/>
              <a:t>features are almost constant, while others are highly </a:t>
            </a:r>
            <a:r>
              <a:rPr lang="en-US" sz="1600" dirty="0" smtClean="0"/>
              <a:t>correlated. </a:t>
            </a:r>
          </a:p>
          <a:p>
            <a:r>
              <a:rPr lang="en-US" sz="1600" dirty="0" smtClean="0"/>
              <a:t>As </a:t>
            </a:r>
            <a:r>
              <a:rPr lang="en-US" sz="1600" dirty="0"/>
              <a:t>a result, all training instances actually lie </a:t>
            </a:r>
            <a:r>
              <a:rPr lang="en-US" sz="1600" dirty="0" smtClean="0"/>
              <a:t>within (</a:t>
            </a:r>
            <a:r>
              <a:rPr lang="en-US" sz="1600" dirty="0"/>
              <a:t>or close to) a much lower-dimensional </a:t>
            </a:r>
            <a:r>
              <a:rPr lang="en-US" sz="1600" i="1" dirty="0"/>
              <a:t>subspace </a:t>
            </a:r>
            <a:r>
              <a:rPr lang="en-US" sz="1600" dirty="0"/>
              <a:t>of the high-dimensional space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think </a:t>
            </a:r>
            <a:r>
              <a:rPr lang="en-US" sz="1600" dirty="0"/>
              <a:t>about the MNIST </a:t>
            </a:r>
            <a:r>
              <a:rPr lang="en-US" sz="1600" dirty="0" smtClean="0"/>
              <a:t>dataset (a 28x28=784 dimensional data set): </a:t>
            </a:r>
            <a:r>
              <a:rPr lang="en-US" sz="1600" dirty="0"/>
              <a:t>all handwritten digit images have </a:t>
            </a:r>
            <a:r>
              <a:rPr lang="en-US" sz="1600" dirty="0" smtClean="0"/>
              <a:t>some similarities</a:t>
            </a:r>
            <a:r>
              <a:rPr lang="en-US" sz="1600" dirty="0"/>
              <a:t>. They are made of connected lines, the borders are white, they are </a:t>
            </a:r>
            <a:r>
              <a:rPr lang="en-US" sz="1600" dirty="0" smtClean="0"/>
              <a:t>more or </a:t>
            </a:r>
            <a:r>
              <a:rPr lang="en-US" sz="1600" dirty="0"/>
              <a:t>less centered, and so on. </a:t>
            </a:r>
            <a:endParaRPr lang="en-US" sz="1600" dirty="0" smtClean="0"/>
          </a:p>
          <a:p>
            <a:r>
              <a:rPr lang="en-US" sz="1600" dirty="0" smtClean="0"/>
              <a:t>If </a:t>
            </a:r>
            <a:r>
              <a:rPr lang="en-US" sz="1600" dirty="0"/>
              <a:t>you randomly generated images, only a </a:t>
            </a:r>
            <a:r>
              <a:rPr lang="en-US" sz="1600" dirty="0" smtClean="0"/>
              <a:t>ridiculously tiny </a:t>
            </a:r>
            <a:r>
              <a:rPr lang="en-US" sz="1600" dirty="0"/>
              <a:t>fraction of them would look like handwritten digits. In other words, the </a:t>
            </a:r>
            <a:r>
              <a:rPr lang="en-US" sz="1600" dirty="0" smtClean="0"/>
              <a:t>degrees of </a:t>
            </a:r>
            <a:r>
              <a:rPr lang="en-US" sz="1600" dirty="0"/>
              <a:t>freedom available to you if you try to create a digit image are dramatically </a:t>
            </a:r>
            <a:r>
              <a:rPr lang="en-US" sz="1600" dirty="0" smtClean="0"/>
              <a:t>lower than </a:t>
            </a:r>
            <a:r>
              <a:rPr lang="en-US" sz="1600" dirty="0"/>
              <a:t>the degrees of freedom you would have if you were allowed to generate </a:t>
            </a:r>
            <a:r>
              <a:rPr lang="en-US" sz="1600" dirty="0" smtClean="0"/>
              <a:t>any image </a:t>
            </a:r>
            <a:r>
              <a:rPr lang="en-US" sz="1600" dirty="0"/>
              <a:t>you wanted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These </a:t>
            </a:r>
            <a:r>
              <a:rPr lang="en-US" sz="1600" dirty="0"/>
              <a:t>constraints tend to squeeze the dataset into a </a:t>
            </a:r>
            <a:r>
              <a:rPr lang="en-US" sz="1600" dirty="0" smtClean="0"/>
              <a:t>lower dimensional </a:t>
            </a:r>
            <a:r>
              <a:rPr lang="en-US" sz="1600" b="1" dirty="0" smtClean="0"/>
              <a:t>manifold</a:t>
            </a:r>
            <a:r>
              <a:rPr lang="en-US" sz="1600" dirty="0"/>
              <a:t>.</a:t>
            </a:r>
            <a:endParaRPr lang="en-US" sz="1600" dirty="0" smtClean="0"/>
          </a:p>
          <a:p>
            <a:endParaRPr lang="en-US" sz="16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47" t="2083" r="64906" b="2083"/>
          <a:stretch/>
        </p:blipFill>
        <p:spPr>
          <a:xfrm>
            <a:off x="7239000" y="69252"/>
            <a:ext cx="1771650" cy="278618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98" y="4768948"/>
            <a:ext cx="2012852" cy="20128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2924278"/>
            <a:ext cx="987278" cy="178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4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648200" cy="1143000"/>
          </a:xfrm>
        </p:spPr>
        <p:txBody>
          <a:bodyPr>
            <a:noAutofit/>
          </a:bodyPr>
          <a:lstStyle/>
          <a:p>
            <a:r>
              <a:rPr lang="en-US" sz="3200" dirty="0"/>
              <a:t>Main Approaches for Dimensionality Reduction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48768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two main approaches to reducing dimensionality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Projection: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Manifold Learning: works </a:t>
            </a:r>
            <a:r>
              <a:rPr lang="en-US" dirty="0"/>
              <a:t>by modeling the </a:t>
            </a:r>
            <a:r>
              <a:rPr lang="en-US" i="1" dirty="0"/>
              <a:t>manifold </a:t>
            </a:r>
            <a:r>
              <a:rPr lang="en-US" dirty="0"/>
              <a:t>on </a:t>
            </a:r>
            <a:r>
              <a:rPr lang="en-US" dirty="0" smtClean="0"/>
              <a:t>which the </a:t>
            </a:r>
            <a:r>
              <a:rPr lang="en-US" dirty="0"/>
              <a:t>training instances lie; this is called </a:t>
            </a:r>
            <a:r>
              <a:rPr lang="en-US" i="1" dirty="0"/>
              <a:t>Manifold Learning</a:t>
            </a:r>
            <a:r>
              <a:rPr lang="en-US" dirty="0"/>
              <a:t>. It relies on the </a:t>
            </a:r>
            <a:r>
              <a:rPr lang="en-US" i="1" dirty="0" smtClean="0"/>
              <a:t>manifold assumption</a:t>
            </a:r>
            <a:r>
              <a:rPr lang="en-US" dirty="0"/>
              <a:t>, also called the </a:t>
            </a:r>
            <a:r>
              <a:rPr lang="en-US" i="1" dirty="0"/>
              <a:t>manifold hypothesis</a:t>
            </a:r>
            <a:r>
              <a:rPr lang="en-US" dirty="0"/>
              <a:t>, which holds that most </a:t>
            </a:r>
            <a:r>
              <a:rPr lang="en-US" dirty="0" smtClean="0"/>
              <a:t>real-world high-dimensional </a:t>
            </a:r>
            <a:r>
              <a:rPr lang="en-US" dirty="0"/>
              <a:t>datasets lie close to a much lower-dimensional manifold. </a:t>
            </a:r>
            <a:r>
              <a:rPr lang="en-US" dirty="0" smtClean="0"/>
              <a:t>This assumption </a:t>
            </a:r>
            <a:r>
              <a:rPr lang="en-US" dirty="0"/>
              <a:t>is very often empirically observed.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933"/>
            <a:ext cx="2943526" cy="19078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2176"/>
          <a:stretch/>
        </p:blipFill>
        <p:spPr>
          <a:xfrm>
            <a:off x="5009804" y="2527830"/>
            <a:ext cx="4114800" cy="1593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7824"/>
          <a:stretch/>
        </p:blipFill>
        <p:spPr>
          <a:xfrm>
            <a:off x="5087670" y="4724400"/>
            <a:ext cx="3972922" cy="167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VIOUS_ACTIVE_SLIDE" val="63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1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2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z_1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K = 2&#10;$&#10;&#10;\end{document}&#10;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k&#10;$&#10;&#10;\end{document}"/>
  <p:tag name="IGUANATEXSIZE" val="2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z_1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3&#10;$&#10;&#10;\end{document}"/>
  <p:tag name="IGUANATEXSIZE" val="20"/>
</p:tagLst>
</file>

<file path=ppt/theme/theme1.xml><?xml version="1.0" encoding="utf-8"?>
<a:theme xmlns:a="http://schemas.openxmlformats.org/drawingml/2006/main" name="1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Lectur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</Template>
  <TotalTime>6813</TotalTime>
  <Words>1694</Words>
  <Application>Microsoft Office PowerPoint</Application>
  <PresentationFormat>On-screen Show (4:3)</PresentationFormat>
  <Paragraphs>363</Paragraphs>
  <Slides>35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Gulim</vt:lpstr>
      <vt:lpstr>Gulim</vt:lpstr>
      <vt:lpstr>Arial</vt:lpstr>
      <vt:lpstr>Calibri</vt:lpstr>
      <vt:lpstr>Cambria Math</vt:lpstr>
      <vt:lpstr>CMBX12</vt:lpstr>
      <vt:lpstr>Gill Sans</vt:lpstr>
      <vt:lpstr>MinionPro-Regular</vt:lpstr>
      <vt:lpstr>MSBM10</vt:lpstr>
      <vt:lpstr>NimbusSanL-Regu</vt:lpstr>
      <vt:lpstr>Times New Roman</vt:lpstr>
      <vt:lpstr>Wingdings</vt:lpstr>
      <vt:lpstr>ヒラギノ角ゴ ProN W3</vt:lpstr>
      <vt:lpstr>1_Lecture</vt:lpstr>
      <vt:lpstr>2_Office Theme</vt:lpstr>
      <vt:lpstr>3_Office Theme</vt:lpstr>
      <vt:lpstr>2_Lecture</vt:lpstr>
      <vt:lpstr>PowerPoint Presentation</vt:lpstr>
      <vt:lpstr>Where are we at?</vt:lpstr>
      <vt:lpstr>PowerPoint Presentation</vt:lpstr>
      <vt:lpstr>Linear transformations (matrix multiplication) for dimensionality reduction</vt:lpstr>
      <vt:lpstr>Data Dimensionality</vt:lpstr>
      <vt:lpstr>Why dimensionality reduction?</vt:lpstr>
      <vt:lpstr>Basic Concept</vt:lpstr>
      <vt:lpstr>Are very high dimensional data sets truly high dimensional?</vt:lpstr>
      <vt:lpstr>Main Approaches for Dimensionality Reduction</vt:lpstr>
      <vt:lpstr>Dimensionality Reduction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Principal Component Analysis</vt:lpstr>
      <vt:lpstr>2D dataset</vt:lpstr>
      <vt:lpstr>PCA components</vt:lpstr>
      <vt:lpstr>PowerPoint Presentation</vt:lpstr>
      <vt:lpstr>PowerPoint Presentation</vt:lpstr>
      <vt:lpstr>PCA projects the data into the axis that contains most of the variance in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carry out PCA: Singular value decomposition (SVD)</vt:lpstr>
      <vt:lpstr>Singular value decomposition (SVD)</vt:lpstr>
      <vt:lpstr>PowerPoint Presentation</vt:lpstr>
      <vt:lpstr>PowerPoint Presentation</vt:lpstr>
      <vt:lpstr>The principal components of political opinion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Programming</dc:title>
  <dc:creator>OpenClassroom</dc:creator>
  <cp:lastModifiedBy>David Rozado</cp:lastModifiedBy>
  <cp:revision>854</cp:revision>
  <dcterms:created xsi:type="dcterms:W3CDTF">2010-07-08T21:59:02Z</dcterms:created>
  <dcterms:modified xsi:type="dcterms:W3CDTF">2019-03-25T04:23:44Z</dcterms:modified>
</cp:coreProperties>
</file>